
<file path=[Content_Types].xml><?xml version="1.0" encoding="utf-8"?>
<Types xmlns="http://schemas.openxmlformats.org/package/2006/content-types">
  <Default Extension="gif" ContentType="image/gif"/>
  <Default Extension="rels" ContentType="application/vnd.openxmlformats-package.relationships+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slideLayouts/slideLayout12.xml" ContentType="application/vnd.openxmlformats-officedocument.presentationml.slideLayout+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slides/slide64.xml" ContentType="application/vnd.openxmlformats-officedocument.presentationml.slide+xml"/>
  <Override PartName="/ppt/viewProps.xml" ContentType="application/vnd.openxmlformats-officedocument.presentationml.viewProps+xml"/>
  <Override PartName="/ppt/slides/slide47.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1" r:id="rId1"/>
  </p:sldMasterIdLst>
  <p:notesMasterIdLst>
    <p:notesMasterId r:id="rId70"/>
  </p:notesMasterIdLst>
  <p:handoutMasterIdLst>
    <p:handoutMasterId r:id="rId71"/>
  </p:handoutMasterIdLst>
  <p:sldIdLst>
    <p:sldId id="459" r:id="rId2"/>
    <p:sldId id="390" r:id="rId3"/>
    <p:sldId id="392" r:id="rId4"/>
    <p:sldId id="350" r:id="rId5"/>
    <p:sldId id="393" r:id="rId6"/>
    <p:sldId id="400" r:id="rId7"/>
    <p:sldId id="406" r:id="rId8"/>
    <p:sldId id="452" r:id="rId9"/>
    <p:sldId id="464" r:id="rId10"/>
    <p:sldId id="463" r:id="rId11"/>
    <p:sldId id="465" r:id="rId12"/>
    <p:sldId id="467" r:id="rId13"/>
    <p:sldId id="407" r:id="rId14"/>
    <p:sldId id="401" r:id="rId15"/>
    <p:sldId id="397" r:id="rId16"/>
    <p:sldId id="399" r:id="rId17"/>
    <p:sldId id="398" r:id="rId18"/>
    <p:sldId id="403" r:id="rId19"/>
    <p:sldId id="409" r:id="rId20"/>
    <p:sldId id="418" r:id="rId21"/>
    <p:sldId id="419" r:id="rId22"/>
    <p:sldId id="420" r:id="rId23"/>
    <p:sldId id="458" r:id="rId24"/>
    <p:sldId id="421" r:id="rId25"/>
    <p:sldId id="422" r:id="rId26"/>
    <p:sldId id="423" r:id="rId27"/>
    <p:sldId id="438" r:id="rId28"/>
    <p:sldId id="424" r:id="rId29"/>
    <p:sldId id="429" r:id="rId30"/>
    <p:sldId id="431" r:id="rId31"/>
    <p:sldId id="455" r:id="rId32"/>
    <p:sldId id="454" r:id="rId33"/>
    <p:sldId id="456" r:id="rId34"/>
    <p:sldId id="433" r:id="rId35"/>
    <p:sldId id="434" r:id="rId36"/>
    <p:sldId id="436" r:id="rId37"/>
    <p:sldId id="443" r:id="rId38"/>
    <p:sldId id="410" r:id="rId39"/>
    <p:sldId id="457" r:id="rId40"/>
    <p:sldId id="453" r:id="rId41"/>
    <p:sldId id="411" r:id="rId42"/>
    <p:sldId id="450" r:id="rId43"/>
    <p:sldId id="413" r:id="rId44"/>
    <p:sldId id="414" r:id="rId45"/>
    <p:sldId id="415" r:id="rId46"/>
    <p:sldId id="416" r:id="rId47"/>
    <p:sldId id="417" r:id="rId48"/>
    <p:sldId id="468" r:id="rId49"/>
    <p:sldId id="282" r:id="rId50"/>
    <p:sldId id="404" r:id="rId51"/>
    <p:sldId id="298" r:id="rId52"/>
    <p:sldId id="405" r:id="rId53"/>
    <p:sldId id="259" r:id="rId54"/>
    <p:sldId id="440" r:id="rId55"/>
    <p:sldId id="447" r:id="rId56"/>
    <p:sldId id="283" r:id="rId57"/>
    <p:sldId id="284" r:id="rId58"/>
    <p:sldId id="442" r:id="rId59"/>
    <p:sldId id="370" r:id="rId60"/>
    <p:sldId id="264" r:id="rId61"/>
    <p:sldId id="385" r:id="rId62"/>
    <p:sldId id="386" r:id="rId63"/>
    <p:sldId id="388" r:id="rId64"/>
    <p:sldId id="461" r:id="rId65"/>
    <p:sldId id="387" r:id="rId66"/>
    <p:sldId id="445" r:id="rId67"/>
    <p:sldId id="265" r:id="rId68"/>
    <p:sldId id="460" r:id="rId6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CC00"/>
    <a:srgbClr val="984204"/>
    <a:srgbClr val="FFFFFF"/>
    <a:srgbClr val="FF33CC"/>
    <a:srgbClr val="EEE0F1"/>
    <a:srgbClr val="000000"/>
    <a:srgbClr val="FFFF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441" autoAdjust="0"/>
    <p:restoredTop sz="94662" autoAdjust="0"/>
  </p:normalViewPr>
  <p:slideViewPr>
    <p:cSldViewPr>
      <p:cViewPr>
        <p:scale>
          <a:sx n="55" d="100"/>
          <a:sy n="55" d="100"/>
        </p:scale>
        <p:origin x="-1720" y="-10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49C0F6-173B-41D1-801B-20E47A2D2E17}" type="datetimeFigureOut">
              <a:rPr lang="it-IT" smtClean="0"/>
              <a:pPr/>
              <a:t>19-05-2014</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E2F6B7-9850-464E-A8AE-47998BBA034A}" type="slidenum">
              <a:rPr lang="it-IT" smtClean="0"/>
              <a:pPr/>
              <a:t>‹n.›</a:t>
            </a:fld>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9210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E937AA-0727-4019-954B-77DD8AF4AF10}" type="datetimeFigureOut">
              <a:rPr lang="it-IT" smtClean="0"/>
              <a:pPr/>
              <a:t>19-05-2014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E609A7-536D-41C5-8182-C35F19044C69}" type="slidenum">
              <a:rPr lang="it-IT" smtClean="0"/>
              <a:pPr/>
              <a:t>‹n.›</a:t>
            </a:fld>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301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843D726-A83D-4DCA-93AD-19F6C75C16A7}" type="slidenum">
              <a:rPr lang="it-IT" smtClean="0"/>
              <a:pPr/>
              <a:t>68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a titolo">
    <p:spTree>
      <p:nvGrpSpPr>
        <p:cNvPr id="1" name=""/>
        <p:cNvGrpSpPr/>
        <p:nvPr/>
      </p:nvGrpSpPr>
      <p:grpSpPr>
        <a:xfrm>
          <a:off x="0" y="0"/>
          <a:ext cx="0" cy="0"/>
          <a:chOff x="0" y="0"/>
          <a:chExt cx="0" cy="0"/>
        </a:xfrm>
      </p:grpSpPr>
      <p:sp>
        <p:nvSpPr>
          <p:cNvPr id="8" name="Rettangolo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ttore 1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it-IT" smtClean="0"/>
              <a:t>Fare clic per modificare lo stile del titolo</a:t>
            </a:r>
            <a:endParaRPr kumimoji="0" lang="en-US"/>
          </a:p>
        </p:txBody>
      </p:sp>
      <p:sp>
        <p:nvSpPr>
          <p:cNvPr id="25" name="Sottotitolo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1" name="Segnaposto data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C73AF000-1114-4937-B2F5-09541A6AB5D4}" type="datetimeFigureOut">
              <a:rPr lang="it-IT" smtClean="0"/>
              <a:pPr/>
              <a:t>19-05-2014</a:t>
            </a:fld>
            <a:endParaRPr lang="it-IT"/>
          </a:p>
        </p:txBody>
      </p:sp>
      <p:sp>
        <p:nvSpPr>
          <p:cNvPr id="18" name="Segnaposto piè di pagina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it-IT"/>
          </a:p>
        </p:txBody>
      </p:sp>
      <p:sp>
        <p:nvSpPr>
          <p:cNvPr id="29" name="Segnaposto numero diapositiva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47E1B2A5-9A0E-4929-97FD-BF36D0251BC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73AF000-1114-4937-B2F5-09541A6AB5D4}" type="datetimeFigureOut">
              <a:rPr lang="it-IT" smtClean="0"/>
              <a:pPr/>
              <a:t>19-05-2014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E1B2A5-9A0E-4929-97FD-BF36D0251BC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274955"/>
            <a:ext cx="1524000" cy="5851525"/>
          </a:xfrm>
        </p:spPr>
        <p:txBody>
          <a:bodyPr vert="eaVert" ancho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2"/>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242816" y="6557946"/>
            <a:ext cx="2002464" cy="226902"/>
          </a:xfrm>
        </p:spPr>
        <p:txBody>
          <a:bodyPr/>
          <a:lstStyle/>
          <a:p>
            <a:fld id="{C73AF000-1114-4937-B2F5-09541A6AB5D4}" type="datetimeFigureOut">
              <a:rPr lang="it-IT" smtClean="0"/>
              <a:pPr/>
              <a:t>19-05-2014</a:t>
            </a:fld>
            <a:endParaRPr lang="it-IT"/>
          </a:p>
        </p:txBody>
      </p:sp>
      <p:sp>
        <p:nvSpPr>
          <p:cNvPr id="5" name="Segnaposto piè di pagina 4"/>
          <p:cNvSpPr>
            <a:spLocks noGrp="1"/>
          </p:cNvSpPr>
          <p:nvPr>
            <p:ph type="ftr" sz="quarter" idx="11"/>
          </p:nvPr>
        </p:nvSpPr>
        <p:spPr>
          <a:xfrm>
            <a:off x="457200" y="6556248"/>
            <a:ext cx="3657600" cy="228600"/>
          </a:xfrm>
        </p:spPr>
        <p:txBody>
          <a:bodyPr/>
          <a:lstStyle/>
          <a:p>
            <a:endParaRPr lang="it-IT"/>
          </a:p>
        </p:txBody>
      </p:sp>
      <p:sp>
        <p:nvSpPr>
          <p:cNvPr id="6" name="Segnaposto numero diapositiva 5"/>
          <p:cNvSpPr>
            <a:spLocks noGrp="1"/>
          </p:cNvSpPr>
          <p:nvPr>
            <p:ph type="sldNum" sz="quarter" idx="12"/>
          </p:nvPr>
        </p:nvSpPr>
        <p:spPr>
          <a:xfrm>
            <a:off x="6254496" y="6553200"/>
            <a:ext cx="588336" cy="228600"/>
          </a:xfrm>
        </p:spPr>
        <p:txBody>
          <a:bodyPr/>
          <a:lstStyle>
            <a:lvl1pPr>
              <a:defRPr>
                <a:solidFill>
                  <a:schemeClr val="tx2"/>
                </a:solidFill>
              </a:defRPr>
            </a:lvl1pPr>
          </a:lstStyle>
          <a:p>
            <a:fld id="{47E1B2A5-9A0E-4929-97FD-BF36D0251BCB}"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Segnaposto data 2"/>
          <p:cNvSpPr>
            <a:spLocks noGrp="1"/>
          </p:cNvSpPr>
          <p:nvPr>
            <p:ph type="dt" sz="half" idx="10"/>
          </p:nvPr>
        </p:nvSpPr>
        <p:spPr>
          <a:xfrm>
            <a:off x="685800" y="6172200"/>
            <a:ext cx="1905000" cy="457200"/>
          </a:xfrm>
        </p:spPr>
        <p:txBody>
          <a:bodyPr/>
          <a:lstStyle>
            <a:lvl1pPr>
              <a:defRPr/>
            </a:lvl1pPr>
          </a:lstStyle>
          <a:p>
            <a:pPr>
              <a:defRPr/>
            </a:pPr>
            <a:endParaRPr lang="it-IT"/>
          </a:p>
        </p:txBody>
      </p:sp>
      <p:sp>
        <p:nvSpPr>
          <p:cNvPr id="4" name="Segnaposto piè di pagina 3"/>
          <p:cNvSpPr>
            <a:spLocks noGrp="1"/>
          </p:cNvSpPr>
          <p:nvPr>
            <p:ph type="ftr" sz="quarter" idx="11"/>
          </p:nvPr>
        </p:nvSpPr>
        <p:spPr>
          <a:xfrm>
            <a:off x="3124200" y="6172200"/>
            <a:ext cx="2895600" cy="457200"/>
          </a:xfrm>
        </p:spPr>
        <p:txBody>
          <a:bodyPr/>
          <a:lstStyle>
            <a:lvl1pPr>
              <a:defRPr/>
            </a:lvl1pPr>
          </a:lstStyle>
          <a:p>
            <a:pPr>
              <a:defRPr/>
            </a:pPr>
            <a:endParaRPr lang="it-IT"/>
          </a:p>
        </p:txBody>
      </p:sp>
      <p:sp>
        <p:nvSpPr>
          <p:cNvPr id="5" name="Segnaposto numero diapositiva 4"/>
          <p:cNvSpPr>
            <a:spLocks noGrp="1"/>
          </p:cNvSpPr>
          <p:nvPr>
            <p:ph type="sldNum" sz="quarter" idx="12"/>
          </p:nvPr>
        </p:nvSpPr>
        <p:spPr>
          <a:xfrm>
            <a:off x="6553200" y="6172200"/>
            <a:ext cx="1905000" cy="457200"/>
          </a:xfrm>
        </p:spPr>
        <p:txBody>
          <a:bodyPr/>
          <a:lstStyle>
            <a:lvl1pPr>
              <a:defRPr/>
            </a:lvl1pPr>
          </a:lstStyle>
          <a:p>
            <a:pPr>
              <a:defRPr/>
            </a:pPr>
            <a:fld id="{F3BA7030-C039-43D3-BE71-59895727387F}" type="slidenum">
              <a:rPr lang="it-IT"/>
              <a:pPr>
                <a:defRPr/>
              </a:pPr>
              <a:t>‹n.›</a:t>
            </a:fld>
            <a:endParaRPr lang="it-IT" dirty="0"/>
          </a:p>
        </p:txBody>
      </p:sp>
    </p:spTree>
  </p:cSld>
  <p:clrMapOvr>
    <a:masterClrMapping/>
  </p:clrMapOvr>
  <p:transition advTm="0"/>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73AF000-1114-4937-B2F5-09541A6AB5D4}" type="datetimeFigureOut">
              <a:rPr lang="it-IT" smtClean="0"/>
              <a:pPr/>
              <a:t>19-05-2014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E1B2A5-9A0E-4929-97FD-BF36D0251BC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66800" y="2821837"/>
            <a:ext cx="6255488" cy="1362075"/>
          </a:xfrm>
        </p:spPr>
        <p:txBody>
          <a:bodyPr tIns="0" anchor="t"/>
          <a:lstStyle>
            <a:lvl1pPr algn="r">
              <a:buNone/>
              <a:defRPr sz="4200" b="1" cap="all"/>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C73AF000-1114-4937-B2F5-09541A6AB5D4}" type="datetimeFigureOut">
              <a:rPr lang="it-IT" smtClean="0"/>
              <a:pPr/>
              <a:t>19-05-2014</a:t>
            </a:fld>
            <a:endParaRPr lang="it-IT"/>
          </a:p>
        </p:txBody>
      </p:sp>
      <p:sp>
        <p:nvSpPr>
          <p:cNvPr id="5" name="Segnaposto piè di pagina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it-IT"/>
          </a:p>
        </p:txBody>
      </p:sp>
      <p:sp>
        <p:nvSpPr>
          <p:cNvPr id="6" name="Segnaposto numero diapositiva 5"/>
          <p:cNvSpPr>
            <a:spLocks noGrp="1"/>
          </p:cNvSpPr>
          <p:nvPr>
            <p:ph type="sldNum" sz="quarter" idx="12"/>
          </p:nvPr>
        </p:nvSpPr>
        <p:spPr>
          <a:xfrm>
            <a:off x="6733952" y="6555112"/>
            <a:ext cx="588336" cy="228600"/>
          </a:xfrm>
        </p:spPr>
        <p:txBody>
          <a:bodyPr/>
          <a:lstStyle/>
          <a:p>
            <a:fld id="{47E1B2A5-9A0E-4929-97FD-BF36D0251BC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C73AF000-1114-4937-B2F5-09541A6AB5D4}" type="datetimeFigureOut">
              <a:rPr lang="it-IT" smtClean="0"/>
              <a:pPr/>
              <a:t>19-05-2014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E1B2A5-9A0E-4929-97FD-BF36D0251BC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C73AF000-1114-4937-B2F5-09541A6AB5D4}" type="datetimeFigureOut">
              <a:rPr lang="it-IT" smtClean="0"/>
              <a:pPr/>
              <a:t>19-05-2014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7E1B2A5-9A0E-4929-97FD-BF36D0251BC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C73AF000-1114-4937-B2F5-09541A6AB5D4}" type="datetimeFigureOut">
              <a:rPr lang="it-IT" smtClean="0"/>
              <a:pPr/>
              <a:t>19-05-2014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7E1B2A5-9A0E-4929-97FD-BF36D0251BC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solidFill>
                  <a:schemeClr val="tx2"/>
                </a:solidFill>
              </a:defRPr>
            </a:lvl1pPr>
          </a:lstStyle>
          <a:p>
            <a:fld id="{C73AF000-1114-4937-B2F5-09541A6AB5D4}" type="datetimeFigureOut">
              <a:rPr lang="it-IT" smtClean="0"/>
              <a:pPr/>
              <a:t>19-05-2014</a:t>
            </a:fld>
            <a:endParaRPr lang="it-IT"/>
          </a:p>
        </p:txBody>
      </p:sp>
      <p:sp>
        <p:nvSpPr>
          <p:cNvPr id="3" name="Segnaposto piè di pagina 2"/>
          <p:cNvSpPr>
            <a:spLocks noGrp="1"/>
          </p:cNvSpPr>
          <p:nvPr>
            <p:ph type="ftr" sz="quarter" idx="11"/>
          </p:nvPr>
        </p:nvSpPr>
        <p:spPr/>
        <p:txBody>
          <a:bodyPr/>
          <a:lstStyle>
            <a:lvl1pPr>
              <a:defRPr>
                <a:solidFill>
                  <a:schemeClr val="tx2"/>
                </a:solidFill>
              </a:defRPr>
            </a:lvl1pPr>
          </a:lstStyle>
          <a:p>
            <a:endParaRPr lang="it-IT"/>
          </a:p>
        </p:txBody>
      </p:sp>
      <p:sp>
        <p:nvSpPr>
          <p:cNvPr id="4" name="Segnaposto numero diapositiva 3"/>
          <p:cNvSpPr>
            <a:spLocks noGrp="1"/>
          </p:cNvSpPr>
          <p:nvPr>
            <p:ph type="sldNum" sz="quarter" idx="12"/>
          </p:nvPr>
        </p:nvSpPr>
        <p:spPr/>
        <p:txBody>
          <a:bodyPr/>
          <a:lstStyle/>
          <a:p>
            <a:fld id="{47E1B2A5-9A0E-4929-97FD-BF36D0251BC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C73AF000-1114-4937-B2F5-09541A6AB5D4}" type="datetimeFigureOut">
              <a:rPr lang="it-IT" smtClean="0"/>
              <a:pPr/>
              <a:t>19-05-2014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E1B2A5-9A0E-4929-97FD-BF36D0251BC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magine con didascalia">
    <p:spTree>
      <p:nvGrpSpPr>
        <p:cNvPr id="1" name=""/>
        <p:cNvGrpSpPr/>
        <p:nvPr/>
      </p:nvGrpSpPr>
      <p:grpSpPr>
        <a:xfrm>
          <a:off x="0" y="0"/>
          <a:ext cx="0" cy="0"/>
          <a:chOff x="0" y="0"/>
          <a:chExt cx="0" cy="0"/>
        </a:xfrm>
      </p:grpSpPr>
      <p:sp>
        <p:nvSpPr>
          <p:cNvPr id="8" name="Rettangolo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it-IT" smtClean="0"/>
              <a:t>Fare clic per modificare lo stile del titolo</a:t>
            </a:r>
            <a:endParaRPr kumimoji="0" lang="en-US" dirty="0"/>
          </a:p>
        </p:txBody>
      </p:sp>
      <p:sp>
        <p:nvSpPr>
          <p:cNvPr id="4" name="Segnaposto testo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it-IT" smtClean="0"/>
              <a:t>Fare clic per modificare stili del testo dello schema</a:t>
            </a:r>
          </a:p>
        </p:txBody>
      </p:sp>
      <p:sp>
        <p:nvSpPr>
          <p:cNvPr id="5" name="Segnaposto data 4"/>
          <p:cNvSpPr>
            <a:spLocks noGrp="1"/>
          </p:cNvSpPr>
          <p:nvPr>
            <p:ph type="dt" sz="half" idx="10"/>
          </p:nvPr>
        </p:nvSpPr>
        <p:spPr/>
        <p:txBody>
          <a:bodyPr/>
          <a:lstStyle/>
          <a:p>
            <a:fld id="{C73AF000-1114-4937-B2F5-09541A6AB5D4}" type="datetimeFigureOut">
              <a:rPr lang="it-IT" smtClean="0"/>
              <a:pPr/>
              <a:t>19-05-2014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E1B2A5-9A0E-4929-97FD-BF36D0251BCB}" type="slidenum">
              <a:rPr lang="it-IT" smtClean="0"/>
              <a:pPr/>
              <a:t>‹n.›</a:t>
            </a:fld>
            <a:endParaRPr lang="it-IT"/>
          </a:p>
        </p:txBody>
      </p:sp>
      <p:sp>
        <p:nvSpPr>
          <p:cNvPr id="10" name="Segnaposto immagin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it-IT" smtClean="0"/>
              <a:t>Fare clic sull'icona per inserire un'immagine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9" name="Rettangolo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egnaposto titolo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it-IT" smtClean="0"/>
              <a:t>Fare clic per modificare lo stile del titolo</a:t>
            </a:r>
            <a:endParaRPr kumimoji="0" lang="en-US"/>
          </a:p>
        </p:txBody>
      </p:sp>
      <p:sp>
        <p:nvSpPr>
          <p:cNvPr id="31" name="Segnaposto testo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7" name="Segnaposto data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C73AF000-1114-4937-B2F5-09541A6AB5D4}" type="datetimeFigureOut">
              <a:rPr lang="it-IT" smtClean="0"/>
              <a:pPr/>
              <a:t>19-05-2014</a:t>
            </a:fld>
            <a:endParaRPr lang="it-IT"/>
          </a:p>
        </p:txBody>
      </p:sp>
      <p:sp>
        <p:nvSpPr>
          <p:cNvPr id="4" name="Segnaposto piè di pagina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it-IT"/>
          </a:p>
        </p:txBody>
      </p:sp>
      <p:sp>
        <p:nvSpPr>
          <p:cNvPr id="16" name="Segnaposto numero diapositiva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47E1B2A5-9A0E-4929-97FD-BF36D0251BC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hyperlink" Target="https://www.facebook.com/photo.php?fbid=524512507570244&amp;set=a.233334090021422.57113.228394023848762&amp;type=1&amp;relevant_count=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Elisa%20-%20Un%20filo%20di%20seta%20negli%20abissi%20-%20(official%20video%20-%202014).mp3" TargetMode="External"/><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hyperlink" Target="http://www.pitturiamo.it/ARTURO-DE%20MENEGO-974.asp" TargetMode="External"/><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One%20Minute%20Puberty.flv" TargetMode="Externa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 Id="rId3"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iltalebano.files.wordpress.com/2013/05/radici.jpg" TargetMode="External"/><Relationship Id="rId3"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hyperlink" Target="Il%20Peso%20Della%20Valigia%20Ligabue.flv"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 Id="rId3" Type="http://schemas.openxmlformats.org/officeDocument/2006/relationships/image" Target="../media/image3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rinunciare%20all'illusione%20del%20controllo%20(kung%20fu%20panda).flv" TargetMode="External"/><Relationship Id="rId3" Type="http://schemas.openxmlformats.org/officeDocument/2006/relationships/image" Target="../media/image4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gi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24"/>
            <a:ext cx="9144000" cy="6786563"/>
          </a:xfrm>
          <a:prstGeom prst="rect">
            <a:avLst/>
          </a:prstGeom>
          <a:noFill/>
          <a:ln w="9525">
            <a:noFill/>
            <a:miter lim="800000"/>
            <a:headEnd/>
            <a:tailEnd/>
          </a:ln>
        </p:spPr>
      </p:pic>
      <p:sp>
        <p:nvSpPr>
          <p:cNvPr id="4099" name="CasellaDiTesto 2"/>
          <p:cNvSpPr txBox="1">
            <a:spLocks noChangeArrowheads="1"/>
          </p:cNvSpPr>
          <p:nvPr/>
        </p:nvSpPr>
        <p:spPr bwMode="auto">
          <a:xfrm>
            <a:off x="71438" y="214313"/>
            <a:ext cx="9001125" cy="892175"/>
          </a:xfrm>
          <a:prstGeom prst="rect">
            <a:avLst/>
          </a:prstGeom>
          <a:noFill/>
          <a:ln w="9525">
            <a:noFill/>
            <a:miter lim="800000"/>
            <a:headEnd/>
            <a:tailEnd/>
          </a:ln>
        </p:spPr>
        <p:txBody>
          <a:bodyPr>
            <a:spAutoFit/>
          </a:bodyPr>
          <a:lstStyle/>
          <a:p>
            <a:pPr>
              <a:defRPr/>
            </a:pPr>
            <a:r>
              <a:rPr lang="it-IT" sz="3200" b="1" i="1" dirty="0">
                <a:solidFill>
                  <a:srgbClr val="006600"/>
                </a:solidFill>
              </a:rPr>
              <a:t>dott.ssa Roberta Lombardi</a:t>
            </a:r>
          </a:p>
          <a:p>
            <a:pPr>
              <a:defRPr/>
            </a:pPr>
            <a:r>
              <a:rPr lang="it-IT" sz="2000" b="1" i="1" dirty="0">
                <a:solidFill>
                  <a:schemeClr val="bg2">
                    <a:lumMod val="10000"/>
                  </a:schemeClr>
                </a:solidFill>
                <a:latin typeface="Lucida Calligraphy" pitchFamily="66" charset="0"/>
              </a:rPr>
              <a:t>Psicologa - Psicoterapeuta</a:t>
            </a:r>
          </a:p>
        </p:txBody>
      </p:sp>
      <p:sp>
        <p:nvSpPr>
          <p:cNvPr id="5" name="Rettangolo 4"/>
          <p:cNvSpPr/>
          <p:nvPr/>
        </p:nvSpPr>
        <p:spPr>
          <a:xfrm>
            <a:off x="0" y="5500389"/>
            <a:ext cx="9144032" cy="1384995"/>
          </a:xfrm>
          <a:prstGeom prst="rect">
            <a:avLst/>
          </a:prstGeom>
          <a:solidFill>
            <a:schemeClr val="bg1"/>
          </a:solidFill>
        </p:spPr>
        <p:txBody>
          <a:bodyPr wrap="square">
            <a:spAutoFit/>
          </a:bodyPr>
          <a:lstStyle/>
          <a:p>
            <a:r>
              <a:rPr lang="it-IT" sz="2800" b="1" i="1" dirty="0" smtClean="0">
                <a:solidFill>
                  <a:srgbClr val="000308"/>
                </a:solidFill>
                <a:latin typeface="Calisto MT" pitchFamily="18" charset="0"/>
              </a:rPr>
              <a:t>Orientamento</a:t>
            </a:r>
            <a:r>
              <a:rPr lang="it-IT" sz="2800" b="1" i="1" dirty="0">
                <a:solidFill>
                  <a:srgbClr val="000308"/>
                </a:solidFill>
                <a:latin typeface="Calisto MT" pitchFamily="18" charset="0"/>
              </a:rPr>
              <a:t>, sostegno e cura per le famiglie </a:t>
            </a:r>
            <a:r>
              <a:rPr lang="it-IT" sz="2800" b="1" i="1" dirty="0" smtClean="0">
                <a:solidFill>
                  <a:srgbClr val="000308"/>
                </a:solidFill>
                <a:latin typeface="Calisto MT" pitchFamily="18" charset="0"/>
              </a:rPr>
              <a:t>adottive</a:t>
            </a:r>
          </a:p>
          <a:p>
            <a:endParaRPr lang="it-IT" sz="2800" b="1" i="1" dirty="0" smtClean="0">
              <a:solidFill>
                <a:srgbClr val="000308"/>
              </a:solidFill>
              <a:latin typeface="Calisto MT" pitchFamily="18" charset="0"/>
            </a:endParaRPr>
          </a:p>
          <a:p>
            <a:r>
              <a:rPr lang="it-IT" sz="2800" b="1" i="1" dirty="0" smtClean="0">
                <a:solidFill>
                  <a:srgbClr val="FF0000"/>
                </a:solidFill>
                <a:latin typeface="Calisto MT" pitchFamily="18" charset="0"/>
              </a:rPr>
              <a:t>www.contuttoilcuorefamiglie.it</a:t>
            </a:r>
            <a:endParaRPr lang="it-IT" sz="2800" i="1" dirty="0">
              <a:solidFill>
                <a:srgbClr val="FF0000"/>
              </a:solidFill>
              <a:latin typeface="Calisto MT"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380945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srcRect/>
          <a:stretch>
            <a:fillRect/>
          </a:stretch>
        </p:blipFill>
        <p:spPr bwMode="auto">
          <a:xfrm>
            <a:off x="142844" y="142852"/>
            <a:ext cx="4000528" cy="2954236"/>
          </a:xfrm>
          <a:prstGeom prst="rect">
            <a:avLst/>
          </a:prstGeom>
          <a:noFill/>
          <a:ln w="9525">
            <a:noFill/>
            <a:miter lim="800000"/>
            <a:headEnd/>
            <a:tailEnd/>
          </a:ln>
          <a:effectLst/>
        </p:spPr>
      </p:pic>
      <p:pic>
        <p:nvPicPr>
          <p:cNvPr id="107523" name="Picture 3"/>
          <p:cNvPicPr>
            <a:picLocks noChangeAspect="1" noChangeArrowheads="1"/>
          </p:cNvPicPr>
          <p:nvPr/>
        </p:nvPicPr>
        <p:blipFill>
          <a:blip r:embed="rId3"/>
          <a:srcRect/>
          <a:stretch>
            <a:fillRect/>
          </a:stretch>
        </p:blipFill>
        <p:spPr bwMode="auto">
          <a:xfrm>
            <a:off x="5286380" y="3929698"/>
            <a:ext cx="3714776" cy="2785450"/>
          </a:xfrm>
          <a:prstGeom prst="rect">
            <a:avLst/>
          </a:prstGeom>
          <a:noFill/>
          <a:ln w="9525">
            <a:noFill/>
            <a:miter lim="800000"/>
            <a:headEnd/>
            <a:tailEnd/>
          </a:ln>
          <a:effectLst/>
        </p:spPr>
      </p:pic>
      <p:sp>
        <p:nvSpPr>
          <p:cNvPr id="4" name="CasellaDiTesto 3"/>
          <p:cNvSpPr txBox="1"/>
          <p:nvPr/>
        </p:nvSpPr>
        <p:spPr>
          <a:xfrm>
            <a:off x="4817664" y="764704"/>
            <a:ext cx="3714776" cy="1446550"/>
          </a:xfrm>
          <a:prstGeom prst="rect">
            <a:avLst/>
          </a:prstGeom>
          <a:noFill/>
        </p:spPr>
        <p:txBody>
          <a:bodyPr wrap="square" rtlCol="0">
            <a:spAutoFit/>
          </a:bodyPr>
          <a:lstStyle/>
          <a:p>
            <a:pPr algn="ctr"/>
            <a:r>
              <a:rPr lang="it-IT" sz="4400" dirty="0" smtClean="0">
                <a:solidFill>
                  <a:srgbClr val="FF0000"/>
                </a:solidFill>
              </a:rPr>
              <a:t>Allo specchio</a:t>
            </a:r>
            <a:endParaRPr lang="it-IT" sz="4400" dirty="0">
              <a:solidFill>
                <a:srgbClr val="FF0000"/>
              </a:solidFill>
            </a:endParaRPr>
          </a:p>
        </p:txBody>
      </p:sp>
      <p:sp>
        <p:nvSpPr>
          <p:cNvPr id="5" name="CasellaDiTesto 4"/>
          <p:cNvSpPr txBox="1"/>
          <p:nvPr/>
        </p:nvSpPr>
        <p:spPr>
          <a:xfrm>
            <a:off x="357158" y="4731261"/>
            <a:ext cx="3714776" cy="769441"/>
          </a:xfrm>
          <a:prstGeom prst="rect">
            <a:avLst/>
          </a:prstGeom>
          <a:noFill/>
        </p:spPr>
        <p:txBody>
          <a:bodyPr wrap="square" rtlCol="0">
            <a:spAutoFit/>
          </a:bodyPr>
          <a:lstStyle/>
          <a:p>
            <a:pPr algn="ctr"/>
            <a:r>
              <a:rPr lang="it-IT" sz="4400" dirty="0" smtClean="0">
                <a:solidFill>
                  <a:srgbClr val="FF0000"/>
                </a:solidFill>
              </a:rPr>
              <a:t>Chi sono?</a:t>
            </a:r>
          </a:p>
        </p:txBody>
      </p:sp>
      <p:sp>
        <p:nvSpPr>
          <p:cNvPr id="59393" name="Rectangle 1"/>
          <p:cNvSpPr>
            <a:spLocks noChangeArrowheads="1"/>
          </p:cNvSpPr>
          <p:nvPr/>
        </p:nvSpPr>
        <p:spPr bwMode="auto">
          <a:xfrm>
            <a:off x="71406" y="2583602"/>
            <a:ext cx="9001156" cy="163121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1" u="none" strike="noStrike" cap="none" normalizeH="0" baseline="0" dirty="0" smtClean="0">
                <a:ln>
                  <a:noFill/>
                </a:ln>
                <a:solidFill>
                  <a:srgbClr val="333132"/>
                </a:solidFill>
                <a:effectLst/>
                <a:latin typeface="Arial" pitchFamily="34" charset="0"/>
                <a:ea typeface="Times New Roman" pitchFamily="18" charset="0"/>
                <a:cs typeface="Arial" pitchFamily="34" charset="0"/>
              </a:rPr>
              <a:t>Hermann Hesse in ‘Narciso e Boccadoro’ dice: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1" u="none" strike="noStrike" cap="none" normalizeH="0" baseline="0" dirty="0" smtClean="0">
                <a:ln>
                  <a:noFill/>
                </a:ln>
                <a:solidFill>
                  <a:srgbClr val="333132"/>
                </a:solidFill>
                <a:effectLst/>
                <a:latin typeface="Arial" pitchFamily="34" charset="0"/>
                <a:ea typeface="Times New Roman" pitchFamily="18" charset="0"/>
                <a:cs typeface="Arial" pitchFamily="34" charset="0"/>
              </a:rPr>
              <a:t>“</a:t>
            </a:r>
            <a:r>
              <a:rPr kumimoji="0" lang="it-IT" sz="2000" b="1" i="1" u="none" strike="noStrike" cap="none" normalizeH="0" baseline="0" dirty="0" smtClean="0">
                <a:ln>
                  <a:noFill/>
                </a:ln>
                <a:solidFill>
                  <a:srgbClr val="333132"/>
                </a:solidFill>
                <a:effectLst/>
                <a:latin typeface="Arial" pitchFamily="34" charset="0"/>
                <a:ea typeface="Times New Roman" pitchFamily="18" charset="0"/>
                <a:cs typeface="Arial" pitchFamily="34" charset="0"/>
              </a:rPr>
              <a:t>Nell’attrazione con ciò che ci assomiglia </a:t>
            </a:r>
            <a:r>
              <a:rPr kumimoji="0" lang="it-IT" sz="2000" b="0" i="1" u="none" strike="noStrike" cap="none" normalizeH="0" baseline="0" dirty="0" smtClean="0">
                <a:ln>
                  <a:noFill/>
                </a:ln>
                <a:solidFill>
                  <a:srgbClr val="333132"/>
                </a:solidFill>
                <a:effectLst/>
                <a:latin typeface="Arial" pitchFamily="34" charset="0"/>
                <a:ea typeface="Times New Roman" pitchFamily="18" charset="0"/>
                <a:cs typeface="Arial" pitchFamily="34" charset="0"/>
              </a:rPr>
              <a:t>sta l’essenza dell’identità di ogni persona. Nel ri-conoscersi, più o meno casualmente, in uno sguardo, una posizione, un gesto, un territorio, in tutto ciò si radica la </a:t>
            </a:r>
            <a:r>
              <a:rPr kumimoji="0" lang="it-IT" sz="2000" b="1" i="1" u="none" strike="noStrike" cap="none" normalizeH="0" baseline="0" dirty="0" smtClean="0">
                <a:ln>
                  <a:noFill/>
                </a:ln>
                <a:solidFill>
                  <a:srgbClr val="333132"/>
                </a:solidFill>
                <a:effectLst/>
                <a:latin typeface="Arial" pitchFamily="34" charset="0"/>
                <a:ea typeface="Times New Roman" pitchFamily="18" charset="0"/>
                <a:cs typeface="Arial" pitchFamily="34" charset="0"/>
              </a:rPr>
              <a:t>costruzione della nostra identità</a:t>
            </a:r>
            <a:r>
              <a:rPr kumimoji="0" lang="it-IT" sz="2000" b="0" i="1" u="none" strike="noStrike" cap="none" normalizeH="0" baseline="0" dirty="0" smtClean="0">
                <a:ln>
                  <a:noFill/>
                </a:ln>
                <a:solidFill>
                  <a:srgbClr val="333132"/>
                </a:solidFill>
                <a:effectLst/>
                <a:latin typeface="Arial" pitchFamily="34" charset="0"/>
                <a:ea typeface="Times New Roman" pitchFamily="18" charset="0"/>
                <a:cs typeface="Arial" pitchFamily="34" charset="0"/>
              </a:rPr>
              <a:t>, la definizione dei confini del nostro territorio emotivo”</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5643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Rettangolo 2"/>
          <p:cNvSpPr/>
          <p:nvPr/>
        </p:nvSpPr>
        <p:spPr>
          <a:xfrm>
            <a:off x="179512" y="73069"/>
            <a:ext cx="8640960" cy="7017306"/>
          </a:xfrm>
          <a:prstGeom prst="rect">
            <a:avLst/>
          </a:prstGeom>
        </p:spPr>
        <p:txBody>
          <a:bodyPr wrap="square">
            <a:spAutoFit/>
          </a:bodyPr>
          <a:lstStyle/>
          <a:p>
            <a:r>
              <a:rPr lang="it-IT" b="1" dirty="0"/>
              <a:t>Spesso riflette la differenza tra voi e loro</a:t>
            </a:r>
          </a:p>
          <a:p>
            <a:r>
              <a:rPr lang="it-IT" b="1" dirty="0" smtClean="0"/>
              <a:t>Lo </a:t>
            </a:r>
            <a:r>
              <a:rPr lang="it-IT" b="1" dirty="0"/>
              <a:t>specchio riflette </a:t>
            </a:r>
            <a:r>
              <a:rPr lang="it-IT" b="1" dirty="0" smtClean="0"/>
              <a:t>(</a:t>
            </a:r>
            <a:r>
              <a:rPr lang="it-IT" b="1" i="1" dirty="0" smtClean="0"/>
              <a:t>forse, perché spesso non si sa per certo</a:t>
            </a:r>
            <a:r>
              <a:rPr lang="it-IT" b="1" dirty="0" smtClean="0"/>
              <a:t>) l’immagine </a:t>
            </a:r>
            <a:r>
              <a:rPr lang="it-IT" b="1" dirty="0"/>
              <a:t>dei genitori di nascita. </a:t>
            </a:r>
            <a:endParaRPr lang="it-IT" b="1" dirty="0" smtClean="0"/>
          </a:p>
          <a:p>
            <a:endParaRPr lang="it-IT" dirty="0" smtClean="0"/>
          </a:p>
          <a:p>
            <a:r>
              <a:rPr lang="it-IT" dirty="0" smtClean="0"/>
              <a:t>Lo </a:t>
            </a:r>
            <a:r>
              <a:rPr lang="it-IT" dirty="0"/>
              <a:t>specchio è anche necessità – occasione per riflettere sulla propria </a:t>
            </a:r>
            <a:r>
              <a:rPr lang="it-IT" b="1" dirty="0"/>
              <a:t>appartenenza </a:t>
            </a:r>
            <a:r>
              <a:rPr lang="it-IT" b="1" dirty="0" smtClean="0"/>
              <a:t>etnica/culturale</a:t>
            </a:r>
            <a:endParaRPr lang="it-IT" b="1" dirty="0"/>
          </a:p>
          <a:p>
            <a:r>
              <a:rPr lang="it-IT" dirty="0"/>
              <a:t> </a:t>
            </a:r>
          </a:p>
          <a:p>
            <a:pPr algn="ctr"/>
            <a:r>
              <a:rPr lang="it-IT" i="1" dirty="0" err="1">
                <a:solidFill>
                  <a:srgbClr val="FF0000"/>
                </a:solidFill>
              </a:rPr>
              <a:t>Radhi</a:t>
            </a:r>
            <a:r>
              <a:rPr lang="it-IT" i="1" dirty="0">
                <a:solidFill>
                  <a:srgbClr val="FF0000"/>
                </a:solidFill>
              </a:rPr>
              <a:t> e la ricerca di una immagine in cui riconoscersi, meglio che nella parrucchiera. Posso avere almeno la sua foto? (della madre di nascita)</a:t>
            </a:r>
          </a:p>
          <a:p>
            <a:r>
              <a:rPr lang="it-IT" dirty="0"/>
              <a:t> </a:t>
            </a:r>
          </a:p>
          <a:p>
            <a:r>
              <a:rPr lang="it-IT" dirty="0" smtClean="0"/>
              <a:t>Assomigliare </a:t>
            </a:r>
            <a:r>
              <a:rPr lang="it-IT" dirty="0"/>
              <a:t>al genitore del proprio sesso, in termini di tratti sessuali (corpo sessualizzato). Il corpo di una femmina che si vede diventare fisicamente come quello della madre (e nello stesso tempo deve differenziarsene: per diventare donna devo diventare come te, per essere me stessa devo differenziarmi da te). </a:t>
            </a:r>
            <a:r>
              <a:rPr lang="it-IT" b="1" dirty="0"/>
              <a:t>Ma diventa anche un corpo generativo. </a:t>
            </a:r>
            <a:endParaRPr lang="it-IT" b="1" dirty="0" smtClean="0"/>
          </a:p>
          <a:p>
            <a:endParaRPr lang="it-IT" dirty="0"/>
          </a:p>
          <a:p>
            <a:pPr algn="ctr"/>
            <a:r>
              <a:rPr lang="it-IT" i="1" dirty="0" smtClean="0">
                <a:solidFill>
                  <a:srgbClr val="FF0000"/>
                </a:solidFill>
              </a:rPr>
              <a:t>Io </a:t>
            </a:r>
            <a:r>
              <a:rPr lang="it-IT" i="1" dirty="0">
                <a:solidFill>
                  <a:srgbClr val="FF0000"/>
                </a:solidFill>
              </a:rPr>
              <a:t>da grande sarò genitore …. Migliore di come sono stati i miei genitori di nascita. </a:t>
            </a:r>
          </a:p>
          <a:p>
            <a:r>
              <a:rPr lang="it-IT" dirty="0"/>
              <a:t> </a:t>
            </a:r>
          </a:p>
          <a:p>
            <a:pPr algn="ctr"/>
            <a:r>
              <a:rPr lang="it-IT" i="1" dirty="0">
                <a:solidFill>
                  <a:srgbClr val="FF0000"/>
                </a:solidFill>
              </a:rPr>
              <a:t>Rabbia di Miguel verso il padre …. Rabbia di Igor verso lo ‘schifoso ubriacone’. </a:t>
            </a:r>
            <a:endParaRPr lang="it-IT" dirty="0">
              <a:solidFill>
                <a:srgbClr val="FF0000"/>
              </a:solidFill>
            </a:endParaRPr>
          </a:p>
          <a:p>
            <a:r>
              <a:rPr lang="it-IT" dirty="0"/>
              <a:t> </a:t>
            </a:r>
          </a:p>
          <a:p>
            <a:r>
              <a:rPr lang="it-IT" dirty="0"/>
              <a:t>Difficile la battaglia con chi è lontano, difficile ‘uccidere il padre’ se questo è già morto …. </a:t>
            </a:r>
          </a:p>
          <a:p>
            <a:r>
              <a:rPr lang="it-IT" dirty="0"/>
              <a:t>(idealizzazione? … )</a:t>
            </a:r>
          </a:p>
          <a:p>
            <a:r>
              <a:rPr lang="it-IT" dirty="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5655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Rettangolo 1"/>
          <p:cNvSpPr/>
          <p:nvPr/>
        </p:nvSpPr>
        <p:spPr>
          <a:xfrm>
            <a:off x="0" y="63197"/>
            <a:ext cx="9144000" cy="6863417"/>
          </a:xfrm>
          <a:prstGeom prst="rect">
            <a:avLst/>
          </a:prstGeom>
        </p:spPr>
        <p:txBody>
          <a:bodyPr wrap="square">
            <a:spAutoFit/>
          </a:bodyPr>
          <a:lstStyle/>
          <a:p>
            <a:r>
              <a:rPr lang="it-IT" sz="2000" dirty="0"/>
              <a:t>Posso assomigliare a loro, </a:t>
            </a:r>
            <a:r>
              <a:rPr lang="it-IT" sz="2000" b="1" dirty="0"/>
              <a:t>questo è il mio destino</a:t>
            </a:r>
          </a:p>
          <a:p>
            <a:pPr algn="ctr"/>
            <a:r>
              <a:rPr lang="it-IT" sz="2000" i="1" dirty="0">
                <a:solidFill>
                  <a:srgbClr val="FF0000"/>
                </a:solidFill>
              </a:rPr>
              <a:t> </a:t>
            </a:r>
          </a:p>
          <a:p>
            <a:pPr algn="ctr"/>
            <a:r>
              <a:rPr lang="it-IT" sz="2000" i="1" dirty="0" smtClean="0">
                <a:solidFill>
                  <a:srgbClr val="FF0000"/>
                </a:solidFill>
              </a:rPr>
              <a:t>Alexandra </a:t>
            </a:r>
            <a:r>
              <a:rPr lang="it-IT" sz="2000" i="1" dirty="0">
                <a:solidFill>
                  <a:srgbClr val="FF0000"/>
                </a:solidFill>
              </a:rPr>
              <a:t>che fruga nei cassonetti</a:t>
            </a:r>
          </a:p>
          <a:p>
            <a:r>
              <a:rPr lang="it-IT" sz="2000" dirty="0"/>
              <a:t> </a:t>
            </a:r>
          </a:p>
          <a:p>
            <a:r>
              <a:rPr lang="it-IT" sz="2000" dirty="0"/>
              <a:t>Paura (o sensazione del proprio ineluttabile destino) di assomigliare al genitore di nascita dello stesso sesso, per quello che di quel genitore si sa (o si immagina) di negativo: alcolista, violento, incapace di assumersi responsabilità – ci ha lasciati a me e mamma …, delinquente. </a:t>
            </a:r>
          </a:p>
          <a:p>
            <a:r>
              <a:rPr lang="it-IT" sz="2000" dirty="0"/>
              <a:t>Essere portatori di una patologia psichica del genitore naturale </a:t>
            </a:r>
          </a:p>
          <a:p>
            <a:r>
              <a:rPr lang="it-IT" sz="2000" dirty="0"/>
              <a:t> </a:t>
            </a:r>
          </a:p>
          <a:p>
            <a:pPr algn="ctr"/>
            <a:r>
              <a:rPr lang="it-IT" sz="2000" i="1" dirty="0"/>
              <a:t>(</a:t>
            </a:r>
            <a:r>
              <a:rPr lang="it-IT" sz="2000" i="1" dirty="0">
                <a:solidFill>
                  <a:srgbClr val="FF0000"/>
                </a:solidFill>
              </a:rPr>
              <a:t>Catalina, io ho paura di essere pazza – hai visto che faccio?, come mia madre – di nascita -)</a:t>
            </a:r>
            <a:endParaRPr lang="it-IT" sz="2000" dirty="0">
              <a:solidFill>
                <a:srgbClr val="FF0000"/>
              </a:solidFill>
            </a:endParaRPr>
          </a:p>
          <a:p>
            <a:r>
              <a:rPr lang="it-IT" sz="2000" dirty="0"/>
              <a:t> </a:t>
            </a:r>
          </a:p>
          <a:p>
            <a:r>
              <a:rPr lang="it-IT" sz="2000" dirty="0"/>
              <a:t>E per </a:t>
            </a:r>
            <a:r>
              <a:rPr lang="it-IT" sz="2000" dirty="0" smtClean="0"/>
              <a:t>questo, per assurdo, credo al mio destino. </a:t>
            </a:r>
          </a:p>
          <a:p>
            <a:r>
              <a:rPr lang="it-IT" sz="2000" dirty="0" smtClean="0"/>
              <a:t>Per </a:t>
            </a:r>
            <a:r>
              <a:rPr lang="it-IT" sz="2000" dirty="0"/>
              <a:t>paura di diventare come te, divento come te. </a:t>
            </a:r>
            <a:endParaRPr lang="it-IT" sz="2000" dirty="0" smtClean="0"/>
          </a:p>
          <a:p>
            <a:r>
              <a:rPr lang="it-IT" sz="2000" dirty="0" smtClean="0"/>
              <a:t>Forse è vero, ti </a:t>
            </a:r>
            <a:r>
              <a:rPr lang="it-IT" sz="2000" dirty="0"/>
              <a:t>assomiglio. </a:t>
            </a:r>
            <a:r>
              <a:rPr lang="it-IT" sz="2000" dirty="0" smtClean="0"/>
              <a:t>E se </a:t>
            </a:r>
            <a:r>
              <a:rPr lang="it-IT" sz="2000" dirty="0"/>
              <a:t>valgo poco come lui tanto vale toccare il fondo. </a:t>
            </a:r>
          </a:p>
          <a:p>
            <a:endParaRPr lang="it-IT" sz="2000" dirty="0" smtClean="0"/>
          </a:p>
          <a:p>
            <a:r>
              <a:rPr lang="it-IT" sz="2000" dirty="0"/>
              <a:t> </a:t>
            </a:r>
          </a:p>
          <a:p>
            <a:r>
              <a:rPr lang="it-IT" sz="2000" dirty="0"/>
              <a:t>Seppure questi aspetti non saranno chiarissimi nelle elaborazioni degli adolescenti, il modo in cui potranno affrontarli e saranno o meno sostenuti dai genitori farà molto la differenza nella loro vita futura</a:t>
            </a:r>
            <a:r>
              <a:rPr lang="it-IT" sz="2000" dirty="0" smtClean="0"/>
              <a:t>.</a:t>
            </a:r>
            <a:endParaRPr lang="it-IT"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6311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Rettangolo 1"/>
          <p:cNvSpPr/>
          <p:nvPr/>
        </p:nvSpPr>
        <p:spPr>
          <a:xfrm>
            <a:off x="72008" y="89093"/>
            <a:ext cx="8892480" cy="6678751"/>
          </a:xfrm>
          <a:prstGeom prst="rect">
            <a:avLst/>
          </a:prstGeom>
          <a:solidFill>
            <a:schemeClr val="bg1"/>
          </a:solidFill>
        </p:spPr>
        <p:txBody>
          <a:bodyPr wrap="square">
            <a:spAutoFit/>
          </a:bodyPr>
          <a:lstStyle/>
          <a:p>
            <a:pPr algn="ctr"/>
            <a:r>
              <a:rPr lang="it-IT" sz="2000" b="1" dirty="0" smtClean="0">
                <a:solidFill>
                  <a:srgbClr val="FF0000"/>
                </a:solidFill>
              </a:rPr>
              <a:t>Pensiero </a:t>
            </a:r>
            <a:r>
              <a:rPr lang="it-IT" sz="2000" b="1" dirty="0">
                <a:solidFill>
                  <a:srgbClr val="FF0000"/>
                </a:solidFill>
              </a:rPr>
              <a:t>e corpo sono perciò, un atto unico della stessa tragedia</a:t>
            </a:r>
            <a:r>
              <a:rPr lang="it-IT" sz="2000" dirty="0">
                <a:solidFill>
                  <a:srgbClr val="FF0000"/>
                </a:solidFill>
              </a:rPr>
              <a:t>, quella che ripropone un'elaborazione dolorosa e protratta nel tempo, di una perdita temporanea o definitiva dei riferimenti e delle certezze infantili conosciute, ed a volte ancora da conoscere</a:t>
            </a:r>
            <a:r>
              <a:rPr lang="it-IT" sz="2000" dirty="0" smtClean="0">
                <a:solidFill>
                  <a:srgbClr val="FF0000"/>
                </a:solidFill>
              </a:rPr>
              <a:t>.</a:t>
            </a:r>
          </a:p>
          <a:p>
            <a:pPr algn="ctr"/>
            <a:endParaRPr lang="it-IT" i="1" dirty="0" smtClean="0">
              <a:solidFill>
                <a:srgbClr val="FF0000"/>
              </a:solidFill>
            </a:endParaRPr>
          </a:p>
          <a:p>
            <a:pPr algn="ctr"/>
            <a:endParaRPr lang="it-IT" i="1" dirty="0">
              <a:solidFill>
                <a:srgbClr val="FF0000"/>
              </a:solidFill>
            </a:endParaRPr>
          </a:p>
          <a:p>
            <a:pPr algn="ctr"/>
            <a:endParaRPr lang="it-IT" i="1" dirty="0" smtClean="0">
              <a:solidFill>
                <a:srgbClr val="FF0000"/>
              </a:solidFill>
            </a:endParaRPr>
          </a:p>
          <a:p>
            <a:pPr algn="ctr"/>
            <a:endParaRPr lang="it-IT" i="1" dirty="0">
              <a:solidFill>
                <a:srgbClr val="FF0000"/>
              </a:solidFill>
            </a:endParaRPr>
          </a:p>
          <a:p>
            <a:pPr algn="ctr"/>
            <a:endParaRPr lang="it-IT" i="1" dirty="0" smtClean="0">
              <a:solidFill>
                <a:srgbClr val="FF0000"/>
              </a:solidFill>
            </a:endParaRPr>
          </a:p>
          <a:p>
            <a:pPr algn="ctr"/>
            <a:endParaRPr lang="it-IT" i="1" dirty="0">
              <a:solidFill>
                <a:srgbClr val="FF0000"/>
              </a:solidFill>
            </a:endParaRPr>
          </a:p>
          <a:p>
            <a:pPr algn="ctr"/>
            <a:endParaRPr lang="it-IT" i="1" dirty="0" smtClean="0">
              <a:solidFill>
                <a:srgbClr val="FF0000"/>
              </a:solidFill>
            </a:endParaRPr>
          </a:p>
          <a:p>
            <a:pPr algn="ctr"/>
            <a:endParaRPr lang="it-IT" i="1" dirty="0">
              <a:solidFill>
                <a:srgbClr val="FF0000"/>
              </a:solidFill>
            </a:endParaRPr>
          </a:p>
          <a:p>
            <a:pPr algn="ctr"/>
            <a:endParaRPr lang="it-IT" i="1" dirty="0" smtClean="0">
              <a:solidFill>
                <a:srgbClr val="FF0000"/>
              </a:solidFill>
            </a:endParaRPr>
          </a:p>
          <a:p>
            <a:pPr algn="ctr"/>
            <a:endParaRPr lang="it-IT" i="1" dirty="0">
              <a:solidFill>
                <a:srgbClr val="FF0000"/>
              </a:solidFill>
            </a:endParaRPr>
          </a:p>
          <a:p>
            <a:pPr algn="ctr"/>
            <a:endParaRPr lang="it-IT" i="1" dirty="0" smtClean="0">
              <a:solidFill>
                <a:srgbClr val="FF0000"/>
              </a:solidFill>
            </a:endParaRPr>
          </a:p>
          <a:p>
            <a:pPr algn="ctr"/>
            <a:endParaRPr lang="it-IT" i="1" dirty="0">
              <a:solidFill>
                <a:srgbClr val="FF0000"/>
              </a:solidFill>
            </a:endParaRPr>
          </a:p>
          <a:p>
            <a:pPr algn="ctr"/>
            <a:endParaRPr lang="it-IT" i="1" dirty="0">
              <a:solidFill>
                <a:srgbClr val="FF0000"/>
              </a:solidFill>
            </a:endParaRPr>
          </a:p>
          <a:p>
            <a:endParaRPr lang="it-IT" dirty="0" smtClean="0"/>
          </a:p>
          <a:p>
            <a:endParaRPr lang="it-IT" dirty="0"/>
          </a:p>
          <a:p>
            <a:pPr algn="ctr"/>
            <a:r>
              <a:rPr lang="it-IT" sz="2000" dirty="0"/>
              <a:t>Sarà necessario un lungo periodo per </a:t>
            </a:r>
            <a:r>
              <a:rPr lang="it-IT" sz="2000" dirty="0">
                <a:solidFill>
                  <a:srgbClr val="FF0000"/>
                </a:solidFill>
              </a:rPr>
              <a:t>costruire una immagine di sé, </a:t>
            </a:r>
            <a:r>
              <a:rPr lang="it-IT" sz="2000" dirty="0" err="1">
                <a:solidFill>
                  <a:srgbClr val="FF0000"/>
                </a:solidFill>
              </a:rPr>
              <a:t>ri</a:t>
            </a:r>
            <a:r>
              <a:rPr lang="it-IT" sz="2000" dirty="0">
                <a:solidFill>
                  <a:srgbClr val="FF0000"/>
                </a:solidFill>
              </a:rPr>
              <a:t>-conoscersi e perché emerga e si consolidi un sentimento di identità e stima di sé,</a:t>
            </a:r>
            <a:r>
              <a:rPr lang="it-IT" sz="2000" b="1" dirty="0">
                <a:solidFill>
                  <a:srgbClr val="FF0000"/>
                </a:solidFill>
              </a:rPr>
              <a:t> </a:t>
            </a:r>
            <a:r>
              <a:rPr lang="it-IT" sz="2000" b="1" dirty="0"/>
              <a:t>in continuità con la propria storia </a:t>
            </a:r>
            <a:r>
              <a:rPr lang="it-IT" sz="2000" b="1" dirty="0" smtClean="0"/>
              <a:t>infantile</a:t>
            </a:r>
          </a:p>
          <a:p>
            <a:endParaRPr lang="it-IT" dirty="0" smtClean="0"/>
          </a:p>
        </p:txBody>
      </p:sp>
      <p:sp>
        <p:nvSpPr>
          <p:cNvPr id="4" name="Rettangolo 3"/>
          <p:cNvSpPr/>
          <p:nvPr/>
        </p:nvSpPr>
        <p:spPr>
          <a:xfrm>
            <a:off x="611560" y="1628800"/>
            <a:ext cx="7992888" cy="3416320"/>
          </a:xfrm>
          <a:prstGeom prst="rect">
            <a:avLst/>
          </a:prstGeom>
          <a:solidFill>
            <a:schemeClr val="accent4">
              <a:lumMod val="40000"/>
              <a:lumOff val="60000"/>
            </a:schemeClr>
          </a:solidFill>
        </p:spPr>
        <p:txBody>
          <a:bodyPr wrap="square">
            <a:spAutoFit/>
          </a:bodyPr>
          <a:lstStyle/>
          <a:p>
            <a:pPr algn="ctr"/>
            <a:r>
              <a:rPr lang="it-IT" sz="2400" i="1" dirty="0" smtClean="0"/>
              <a:t>ADOLESCENZA, una </a:t>
            </a:r>
            <a:r>
              <a:rPr lang="it-IT" sz="2400" i="1" dirty="0"/>
              <a:t>temporanea interruzione di continuità tra </a:t>
            </a:r>
            <a:r>
              <a:rPr lang="it-IT" sz="2400" i="1" dirty="0" smtClean="0"/>
              <a:t>un "</a:t>
            </a:r>
            <a:r>
              <a:rPr lang="it-IT" sz="2400" i="1" dirty="0"/>
              <a:t>prima" e un "dopo" .  </a:t>
            </a:r>
            <a:endParaRPr lang="it-IT" sz="2400" i="1" dirty="0" smtClean="0"/>
          </a:p>
          <a:p>
            <a:r>
              <a:rPr lang="it-IT" sz="2400" dirty="0" smtClean="0"/>
              <a:t>Ma </a:t>
            </a:r>
            <a:r>
              <a:rPr lang="it-IT" sz="2400" dirty="0"/>
              <a:t>per il figlio adottivo s'impone un ulteriore carico di lavoro interno, derivante dal fatto di dover realizzare l'integrazione non solo del doppio riferito a sé nel </a:t>
            </a:r>
            <a:r>
              <a:rPr lang="it-IT" sz="2400" b="1" dirty="0"/>
              <a:t>passato e nel presente</a:t>
            </a:r>
            <a:r>
              <a:rPr lang="it-IT" sz="2400" dirty="0"/>
              <a:t>, ma anche del doppio riferito alle </a:t>
            </a:r>
            <a:r>
              <a:rPr lang="it-IT" sz="2400" b="1" dirty="0"/>
              <a:t>due coppie dei genitori </a:t>
            </a:r>
            <a:r>
              <a:rPr lang="it-IT" sz="2400" b="1" dirty="0" err="1"/>
              <a:t>internalizzati</a:t>
            </a:r>
            <a:r>
              <a:rPr lang="it-IT" sz="2400" dirty="0"/>
              <a:t>: quelli biologici, che hanno dato luogo alla sua nascita, e quelli adottivi, che lo hanno cercato e cresciuto (Viero, 2001).</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7797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ttangolo 2"/>
          <p:cNvSpPr/>
          <p:nvPr/>
        </p:nvSpPr>
        <p:spPr>
          <a:xfrm>
            <a:off x="683568" y="1042858"/>
            <a:ext cx="7200800" cy="3970318"/>
          </a:xfrm>
          <a:prstGeom prst="rect">
            <a:avLst/>
          </a:prstGeom>
        </p:spPr>
        <p:txBody>
          <a:bodyPr wrap="square">
            <a:spAutoFit/>
          </a:bodyPr>
          <a:lstStyle/>
          <a:p>
            <a:pPr algn="ctr"/>
            <a:r>
              <a:rPr lang="it-IT" sz="2800" dirty="0" smtClean="0"/>
              <a:t>Come </a:t>
            </a:r>
            <a:r>
              <a:rPr lang="it-IT" sz="2800" dirty="0"/>
              <a:t>può farsi comprendere, come può </a:t>
            </a:r>
            <a:r>
              <a:rPr lang="it-IT" sz="2800" dirty="0" smtClean="0"/>
              <a:t>COMUNICARE </a:t>
            </a:r>
            <a:r>
              <a:rPr lang="it-IT" sz="2800" dirty="0"/>
              <a:t>con gli altri se si è accorto di non essere più lui, di essere “fuori dalla norma</a:t>
            </a:r>
            <a:r>
              <a:rPr lang="it-IT" sz="2800" dirty="0" smtClean="0"/>
              <a:t>”? </a:t>
            </a:r>
          </a:p>
          <a:p>
            <a:endParaRPr lang="it-IT" sz="2800" dirty="0"/>
          </a:p>
          <a:p>
            <a:r>
              <a:rPr lang="it-IT" sz="2800" i="1" dirty="0" smtClean="0"/>
              <a:t>Gregorio Sansa rimane nella sua stanza …. Ed aspetta </a:t>
            </a:r>
            <a:r>
              <a:rPr lang="it-IT" sz="2800" b="1" i="1" dirty="0"/>
              <a:t>che la sorella, cioè il mondo esterno, intuisca che lui ha fame e che soddisfi i suoi bisogni primari</a:t>
            </a:r>
            <a:r>
              <a:rPr lang="it-IT" sz="2800" i="1" dirty="0"/>
              <a:t>! </a:t>
            </a:r>
          </a:p>
        </p:txBody>
      </p:sp>
      <p:sp>
        <p:nvSpPr>
          <p:cNvPr id="4" name="CasellaDiTesto 3"/>
          <p:cNvSpPr txBox="1"/>
          <p:nvPr/>
        </p:nvSpPr>
        <p:spPr bwMode="auto">
          <a:xfrm>
            <a:off x="1907704" y="5445224"/>
            <a:ext cx="5976664" cy="1200329"/>
          </a:xfrm>
          <a:prstGeom prst="rect">
            <a:avLst/>
          </a:prstGeom>
          <a:noFill/>
          <a:ln w="9525">
            <a:noFill/>
            <a:miter lim="800000"/>
            <a:headEnd/>
            <a:tailEnd/>
          </a:ln>
        </p:spPr>
        <p:txBody>
          <a:bodyPr wrap="square" rtlCol="0">
            <a:spAutoFit/>
          </a:bodyPr>
          <a:lstStyle/>
          <a:p>
            <a:pPr algn="ctr"/>
            <a:r>
              <a:rPr lang="it-IT" sz="2400" dirty="0" smtClean="0">
                <a:solidFill>
                  <a:srgbClr val="002060"/>
                </a:solidFill>
              </a:rPr>
              <a:t>Molti riconosceranno i propri figli, chiusi in una incomunicabilità, ma anche al contempo estremamente richiedenti</a:t>
            </a:r>
            <a:endParaRPr lang="it-IT" sz="2400" dirty="0">
              <a:solidFill>
                <a:srgbClr val="002060"/>
              </a:solidFill>
            </a:endParaRPr>
          </a:p>
        </p:txBody>
      </p:sp>
      <p:sp>
        <p:nvSpPr>
          <p:cNvPr id="6" name="Rettangolo 5"/>
          <p:cNvSpPr/>
          <p:nvPr/>
        </p:nvSpPr>
        <p:spPr>
          <a:xfrm>
            <a:off x="262936" y="188640"/>
            <a:ext cx="3348289" cy="400110"/>
          </a:xfrm>
          <a:prstGeom prst="rect">
            <a:avLst/>
          </a:prstGeom>
        </p:spPr>
        <p:txBody>
          <a:bodyPr wrap="none">
            <a:spAutoFit/>
          </a:bodyPr>
          <a:lstStyle/>
          <a:p>
            <a:r>
              <a:rPr lang="it-IT" sz="2000" b="1" i="1" dirty="0"/>
              <a:t>F. KAFKA, La metamorfosi</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5155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2"/>
          <a:srcRect/>
          <a:stretch>
            <a:fillRect/>
          </a:stretch>
        </p:blipFill>
        <p:spPr bwMode="auto">
          <a:xfrm>
            <a:off x="3762375" y="1246361"/>
            <a:ext cx="4953000" cy="3406775"/>
          </a:xfrm>
          <a:prstGeom prst="rect">
            <a:avLst/>
          </a:prstGeom>
          <a:noFill/>
          <a:ln w="9525">
            <a:noFill/>
            <a:miter lim="800000"/>
            <a:headEnd/>
            <a:tailEnd/>
          </a:ln>
        </p:spPr>
      </p:pic>
      <p:pic>
        <p:nvPicPr>
          <p:cNvPr id="40963" name="Picture 4"/>
          <p:cNvPicPr>
            <a:picLocks noChangeAspect="1" noChangeArrowheads="1"/>
          </p:cNvPicPr>
          <p:nvPr/>
        </p:nvPicPr>
        <p:blipFill>
          <a:blip r:embed="rId3"/>
          <a:srcRect/>
          <a:stretch>
            <a:fillRect/>
          </a:stretch>
        </p:blipFill>
        <p:spPr bwMode="auto">
          <a:xfrm>
            <a:off x="214313" y="2060848"/>
            <a:ext cx="4286250" cy="3151188"/>
          </a:xfrm>
          <a:prstGeom prst="rect">
            <a:avLst/>
          </a:prstGeom>
          <a:noFill/>
          <a:ln w="9525">
            <a:noFill/>
            <a:miter lim="800000"/>
            <a:headEnd/>
            <a:tailEnd/>
          </a:ln>
        </p:spPr>
      </p:pic>
      <p:sp>
        <p:nvSpPr>
          <p:cNvPr id="40964" name="CasellaDiTesto 5"/>
          <p:cNvSpPr txBox="1">
            <a:spLocks noChangeArrowheads="1"/>
          </p:cNvSpPr>
          <p:nvPr/>
        </p:nvSpPr>
        <p:spPr bwMode="auto">
          <a:xfrm>
            <a:off x="2843808" y="5345385"/>
            <a:ext cx="6143625" cy="1323975"/>
          </a:xfrm>
          <a:prstGeom prst="rect">
            <a:avLst/>
          </a:prstGeom>
          <a:solidFill>
            <a:schemeClr val="bg1"/>
          </a:solidFill>
          <a:ln w="9525">
            <a:noFill/>
            <a:miter lim="800000"/>
            <a:headEnd/>
            <a:tailEnd/>
          </a:ln>
        </p:spPr>
        <p:txBody>
          <a:bodyPr>
            <a:spAutoFit/>
          </a:bodyPr>
          <a:lstStyle/>
          <a:p>
            <a:pPr algn="ctr"/>
            <a:r>
              <a:rPr lang="it-IT" sz="4000" b="1" dirty="0">
                <a:solidFill>
                  <a:srgbClr val="FF0000"/>
                </a:solidFill>
              </a:rPr>
              <a:t>Mamma posso nutrirmi del tuo latte?</a:t>
            </a:r>
          </a:p>
        </p:txBody>
      </p:sp>
      <p:sp>
        <p:nvSpPr>
          <p:cNvPr id="5" name="WordArt 5"/>
          <p:cNvSpPr>
            <a:spLocks noChangeArrowheads="1" noChangeShapeType="1" noTextEdit="1"/>
          </p:cNvSpPr>
          <p:nvPr/>
        </p:nvSpPr>
        <p:spPr bwMode="auto">
          <a:xfrm>
            <a:off x="285750" y="195486"/>
            <a:ext cx="7000894" cy="857250"/>
          </a:xfrm>
          <a:prstGeom prst="rect">
            <a:avLst/>
          </a:prstGeom>
        </p:spPr>
        <p:txBody>
          <a:bodyPr wrap="none" fromWordArt="1">
            <a:prstTxWarp prst="textPlain">
              <a:avLst>
                <a:gd name="adj" fmla="val 50000"/>
              </a:avLst>
            </a:prstTxWarp>
          </a:bodyPr>
          <a:lstStyle/>
          <a:p>
            <a:pPr algn="ctr"/>
            <a:r>
              <a:rPr lang="it-IT" sz="3600" b="1" kern="10" dirty="0" smtClean="0">
                <a:ln w="19050">
                  <a:solidFill>
                    <a:srgbClr val="000099"/>
                  </a:solidFill>
                  <a:round/>
                  <a:headEnd/>
                  <a:tailEnd/>
                </a:ln>
                <a:latin typeface="Times New Roman"/>
                <a:cs typeface="Times New Roman"/>
              </a:rPr>
              <a:t>LE CONTRADDIZIONI </a:t>
            </a:r>
            <a:r>
              <a:rPr lang="it-IT" sz="3600" b="1" kern="10" dirty="0">
                <a:ln w="19050">
                  <a:solidFill>
                    <a:srgbClr val="000099"/>
                  </a:solidFill>
                  <a:round/>
                  <a:headEnd/>
                  <a:tailEnd/>
                </a:ln>
                <a:latin typeface="Times New Roman"/>
                <a:cs typeface="Times New Roman"/>
              </a:rPr>
              <a:t>D</a:t>
            </a:r>
            <a:r>
              <a:rPr lang="it-IT" sz="3600" b="1" kern="10" dirty="0" smtClean="0">
                <a:ln w="19050">
                  <a:solidFill>
                    <a:srgbClr val="000099"/>
                  </a:solidFill>
                  <a:round/>
                  <a:headEnd/>
                  <a:tailEnd/>
                </a:ln>
                <a:latin typeface="Times New Roman"/>
                <a:cs typeface="Times New Roman"/>
              </a:rPr>
              <a:t>ELLA TERRA DI MEZZO …. </a:t>
            </a:r>
          </a:p>
          <a:p>
            <a:pPr algn="ctr"/>
            <a:r>
              <a:rPr lang="it-IT" sz="3600" b="1" kern="10" dirty="0">
                <a:ln w="19050">
                  <a:solidFill>
                    <a:srgbClr val="000099"/>
                  </a:solidFill>
                  <a:round/>
                  <a:headEnd/>
                  <a:tailEnd/>
                </a:ln>
                <a:latin typeface="Times New Roman"/>
                <a:cs typeface="Times New Roman"/>
              </a:rPr>
              <a:t>a</a:t>
            </a:r>
            <a:r>
              <a:rPr lang="it-IT" sz="3600" b="1" kern="10" dirty="0" smtClean="0">
                <a:ln w="19050">
                  <a:solidFill>
                    <a:srgbClr val="000099"/>
                  </a:solidFill>
                  <a:round/>
                  <a:headEnd/>
                  <a:tailEnd/>
                </a:ln>
                <a:latin typeface="Times New Roman"/>
                <a:cs typeface="Times New Roman"/>
              </a:rPr>
              <a:t>ndare avanti e indietro</a:t>
            </a:r>
            <a:endParaRPr lang="it-IT" sz="3600" b="1" kern="10" dirty="0">
              <a:ln w="19050">
                <a:solidFill>
                  <a:srgbClr val="000099"/>
                </a:solidFill>
                <a:round/>
                <a:headEnd/>
                <a:tailEnd/>
              </a:ln>
              <a:latin typeface="Times New Roman"/>
              <a:cs typeface="Times New Roman"/>
            </a:endParaRPr>
          </a:p>
        </p:txBody>
      </p:sp>
      <p:sp>
        <p:nvSpPr>
          <p:cNvPr id="2" name="Rettangolo 1"/>
          <p:cNvSpPr/>
          <p:nvPr/>
        </p:nvSpPr>
        <p:spPr>
          <a:xfrm rot="20853202">
            <a:off x="465901" y="1700808"/>
            <a:ext cx="3531736" cy="369332"/>
          </a:xfrm>
          <a:prstGeom prst="rect">
            <a:avLst/>
          </a:prstGeom>
        </p:spPr>
        <p:txBody>
          <a:bodyPr wrap="none">
            <a:spAutoFit/>
          </a:bodyPr>
          <a:lstStyle/>
          <a:p>
            <a:pPr algn="ctr"/>
            <a:r>
              <a:rPr lang="it-IT" b="1" kern="10" dirty="0">
                <a:ln w="19050">
                  <a:solidFill>
                    <a:srgbClr val="000099"/>
                  </a:solidFill>
                  <a:round/>
                  <a:headEnd/>
                  <a:tailEnd/>
                </a:ln>
                <a:latin typeface="Times New Roman"/>
                <a:cs typeface="Times New Roman"/>
              </a:rPr>
              <a:t>nella dimensione Grande / Piccolo</a:t>
            </a:r>
          </a:p>
        </p:txBody>
      </p:sp>
      <p:sp>
        <p:nvSpPr>
          <p:cNvPr id="7" name="Rettangolo 6"/>
          <p:cNvSpPr/>
          <p:nvPr/>
        </p:nvSpPr>
        <p:spPr>
          <a:xfrm rot="619167">
            <a:off x="5010847" y="4599796"/>
            <a:ext cx="3514745" cy="369332"/>
          </a:xfrm>
          <a:prstGeom prst="rect">
            <a:avLst/>
          </a:prstGeom>
        </p:spPr>
        <p:txBody>
          <a:bodyPr wrap="none">
            <a:spAutoFit/>
          </a:bodyPr>
          <a:lstStyle/>
          <a:p>
            <a:pPr algn="ctr"/>
            <a:r>
              <a:rPr lang="it-IT" b="1" kern="10" dirty="0" smtClean="0">
                <a:ln w="19050">
                  <a:solidFill>
                    <a:srgbClr val="000099"/>
                  </a:solidFill>
                  <a:round/>
                  <a:headEnd/>
                  <a:tailEnd/>
                </a:ln>
                <a:latin typeface="Times New Roman"/>
                <a:cs typeface="Times New Roman"/>
              </a:rPr>
              <a:t>Ho bisogno di te / lasciami andare</a:t>
            </a:r>
            <a:endParaRPr lang="it-IT" b="1" kern="10" dirty="0">
              <a:ln w="19050">
                <a:solidFill>
                  <a:srgbClr val="000099"/>
                </a:solidFill>
                <a:round/>
                <a:headEnd/>
                <a:tailEnd/>
              </a:ln>
              <a:latin typeface="Times New Roman"/>
              <a:cs typeface="Times New Roman"/>
            </a:endParaRPr>
          </a:p>
        </p:txBody>
      </p:sp>
      <p:sp>
        <p:nvSpPr>
          <p:cNvPr id="3" name="CasellaDiTesto 2"/>
          <p:cNvSpPr txBox="1"/>
          <p:nvPr/>
        </p:nvSpPr>
        <p:spPr bwMode="auto">
          <a:xfrm>
            <a:off x="107504" y="5469031"/>
            <a:ext cx="2845519" cy="1200329"/>
          </a:xfrm>
          <a:prstGeom prst="rect">
            <a:avLst/>
          </a:prstGeom>
          <a:noFill/>
          <a:ln w="9525">
            <a:noFill/>
            <a:miter lim="800000"/>
            <a:headEnd/>
            <a:tailEnd/>
          </a:ln>
        </p:spPr>
        <p:txBody>
          <a:bodyPr wrap="square" rtlCol="0">
            <a:spAutoFit/>
          </a:bodyPr>
          <a:lstStyle/>
          <a:p>
            <a:pPr algn="ctr"/>
            <a:r>
              <a:rPr lang="it-IT" sz="2400" dirty="0" smtClean="0">
                <a:solidFill>
                  <a:schemeClr val="bg2">
                    <a:lumMod val="10000"/>
                  </a:schemeClr>
                </a:solidFill>
                <a:latin typeface="Arial Black" pitchFamily="34" charset="0"/>
              </a:rPr>
              <a:t>Ancora più vero per i figli con storia adottiva</a:t>
            </a:r>
            <a:endParaRPr lang="it-IT" sz="2400" dirty="0">
              <a:solidFill>
                <a:schemeClr val="bg2">
                  <a:lumMod val="10000"/>
                </a:schemeClr>
              </a:solidFill>
              <a:latin typeface="Arial Black"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0323269"/>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08720"/>
            <a:ext cx="7239000" cy="4846320"/>
          </a:xfrm>
        </p:spPr>
        <p:txBody>
          <a:bodyPr>
            <a:noAutofit/>
          </a:bodyPr>
          <a:lstStyle/>
          <a:p>
            <a:pPr marL="0" indent="0" algn="ctr">
              <a:buNone/>
            </a:pPr>
            <a:r>
              <a:rPr lang="it-IT" sz="3600" dirty="0" smtClean="0"/>
              <a:t>Nel caso di adozioni di bambini ‘grandi’ il tempo delle coccole e delle carezze può finire troppo presto</a:t>
            </a:r>
            <a:endParaRPr lang="it-IT" sz="3600" dirty="0"/>
          </a:p>
          <a:p>
            <a:pPr marL="0" indent="0" algn="ctr">
              <a:buNone/>
            </a:pPr>
            <a:endParaRPr lang="it-IT" sz="3600" dirty="0" smtClean="0"/>
          </a:p>
          <a:p>
            <a:pPr marL="0" indent="0" algn="ctr">
              <a:buNone/>
            </a:pPr>
            <a:r>
              <a:rPr lang="it-IT" sz="3600" dirty="0" smtClean="0"/>
              <a:t>Difficilmente si colma il vuoto lasciato dalla esperienza della relazione primaria con il corpo della madre di nascita</a:t>
            </a:r>
            <a:endParaRPr lang="it-IT"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5209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magine 3" descr="figlio-adottato"/>
          <p:cNvPicPr/>
          <p:nvPr/>
        </p:nvPicPr>
        <p:blipFill>
          <a:blip r:embed="rId2"/>
          <a:srcRect/>
          <a:stretch>
            <a:fillRect/>
          </a:stretch>
        </p:blipFill>
        <p:spPr bwMode="auto">
          <a:xfrm>
            <a:off x="142844" y="3071810"/>
            <a:ext cx="7929618" cy="3714776"/>
          </a:xfrm>
          <a:prstGeom prst="rect">
            <a:avLst/>
          </a:prstGeom>
          <a:noFill/>
          <a:ln w="9525">
            <a:noFill/>
            <a:miter lim="800000"/>
            <a:headEnd/>
            <a:tailEnd/>
          </a:ln>
        </p:spPr>
      </p:pic>
      <p:sp>
        <p:nvSpPr>
          <p:cNvPr id="2" name="Segnaposto contenuto 1"/>
          <p:cNvSpPr>
            <a:spLocks noGrp="1"/>
          </p:cNvSpPr>
          <p:nvPr>
            <p:ph idx="1"/>
          </p:nvPr>
        </p:nvSpPr>
        <p:spPr>
          <a:xfrm>
            <a:off x="214282" y="285728"/>
            <a:ext cx="8715436" cy="3429024"/>
          </a:xfrm>
          <a:solidFill>
            <a:srgbClr val="EEE0F1">
              <a:alpha val="40000"/>
            </a:srgbClr>
          </a:solidFill>
        </p:spPr>
        <p:txBody>
          <a:bodyPr>
            <a:normAutofit fontScale="62500" lnSpcReduction="20000"/>
          </a:bodyPr>
          <a:lstStyle/>
          <a:p>
            <a:pPr>
              <a:buNone/>
            </a:pPr>
            <a:r>
              <a:rPr lang="it-IT" b="1" dirty="0" smtClean="0">
                <a:solidFill>
                  <a:srgbClr val="000000"/>
                </a:solidFill>
                <a:cs typeface="Times New Roman" pitchFamily="18" charset="0"/>
              </a:rPr>
              <a:t>ADOLESCENZA, ANCHE IL TEMPO PER </a:t>
            </a:r>
          </a:p>
          <a:p>
            <a:pPr>
              <a:buNone/>
            </a:pPr>
            <a:r>
              <a:rPr lang="it-IT" b="1" dirty="0" smtClean="0">
                <a:solidFill>
                  <a:srgbClr val="000000"/>
                </a:solidFill>
                <a:cs typeface="Times New Roman" pitchFamily="18" charset="0"/>
              </a:rPr>
              <a:t>POTER RIPRENDERE UN PASSATO </a:t>
            </a:r>
            <a:r>
              <a:rPr lang="it-IT" b="1" u="sng" dirty="0" smtClean="0">
                <a:solidFill>
                  <a:srgbClr val="000000"/>
                </a:solidFill>
                <a:cs typeface="Times New Roman" pitchFamily="18" charset="0"/>
              </a:rPr>
              <a:t>CHE NON C’E’ STATO</a:t>
            </a:r>
          </a:p>
          <a:p>
            <a:pPr>
              <a:buNone/>
            </a:pPr>
            <a:endParaRPr lang="it-IT" b="1" i="1" dirty="0" smtClean="0"/>
          </a:p>
          <a:p>
            <a:pPr>
              <a:buNone/>
            </a:pPr>
            <a:r>
              <a:rPr lang="it-IT" b="1" i="1" dirty="0" smtClean="0"/>
              <a:t>Mamma condivide su </a:t>
            </a:r>
            <a:r>
              <a:rPr lang="it-IT" b="1" i="1" dirty="0" err="1" smtClean="0"/>
              <a:t>Facebook</a:t>
            </a:r>
            <a:r>
              <a:rPr lang="it-IT" b="1" i="1" dirty="0" smtClean="0"/>
              <a:t> le foto del figlio adottato, un "neonato" di 13 anni</a:t>
            </a:r>
          </a:p>
          <a:p>
            <a:pPr>
              <a:buNone/>
            </a:pPr>
            <a:endParaRPr lang="it-IT" b="1" dirty="0" smtClean="0"/>
          </a:p>
          <a:p>
            <a:pPr>
              <a:buNone/>
            </a:pPr>
            <a:r>
              <a:rPr lang="it-IT" i="1" dirty="0" smtClean="0"/>
              <a:t>Pubblicato il 15 </a:t>
            </a:r>
            <a:r>
              <a:rPr lang="it-IT" i="1" dirty="0" err="1" smtClean="0"/>
              <a:t>feb</a:t>
            </a:r>
            <a:r>
              <a:rPr lang="it-IT" i="1" dirty="0" smtClean="0"/>
              <a:t> 2013 da </a:t>
            </a:r>
            <a:r>
              <a:rPr lang="it-IT" i="1" dirty="0" err="1" smtClean="0"/>
              <a:t>francesca</a:t>
            </a:r>
            <a:r>
              <a:rPr lang="it-IT" i="1" dirty="0" smtClean="0"/>
              <a:t> camerino</a:t>
            </a:r>
            <a:endParaRPr lang="it-IT" dirty="0" smtClean="0"/>
          </a:p>
          <a:p>
            <a:pPr>
              <a:buNone/>
            </a:pPr>
            <a:r>
              <a:rPr lang="it-IT" b="1" i="1" dirty="0" smtClean="0"/>
              <a:t> Le foto</a:t>
            </a:r>
            <a:r>
              <a:rPr lang="it-IT" i="1" dirty="0" smtClean="0"/>
              <a:t> che </a:t>
            </a:r>
            <a:r>
              <a:rPr lang="it-IT" i="1" dirty="0" err="1" smtClean="0"/>
              <a:t>Kelli</a:t>
            </a:r>
            <a:r>
              <a:rPr lang="it-IT" i="1" dirty="0" smtClean="0"/>
              <a:t> </a:t>
            </a:r>
            <a:r>
              <a:rPr lang="it-IT" i="1" dirty="0" err="1" smtClean="0"/>
              <a:t>Higgins</a:t>
            </a:r>
            <a:r>
              <a:rPr lang="it-IT" i="1" dirty="0" smtClean="0"/>
              <a:t> ha caricato su </a:t>
            </a:r>
            <a:r>
              <a:rPr lang="it-IT" i="1" u="sng" dirty="0" err="1" smtClean="0">
                <a:hlinkClick r:id="rId3"/>
              </a:rPr>
              <a:t>Facebook</a:t>
            </a:r>
            <a:r>
              <a:rPr lang="it-IT" i="1" dirty="0" smtClean="0"/>
              <a:t>, del </a:t>
            </a:r>
            <a:r>
              <a:rPr lang="it-IT" b="1" i="1" dirty="0" smtClean="0"/>
              <a:t>figlio adottato</a:t>
            </a:r>
            <a:r>
              <a:rPr lang="it-IT" i="1" dirty="0" smtClean="0"/>
              <a:t> in posa </a:t>
            </a:r>
            <a:r>
              <a:rPr lang="it-IT" b="1" i="1" dirty="0" smtClean="0"/>
              <a:t>‘da neonato’</a:t>
            </a:r>
            <a:r>
              <a:rPr lang="it-IT" i="1" dirty="0" smtClean="0"/>
              <a:t>, hanno creato scalpore e sono diventate ‘virali’. </a:t>
            </a:r>
            <a:r>
              <a:rPr lang="it-IT" i="1" dirty="0" err="1" smtClean="0"/>
              <a:t>Kelli</a:t>
            </a:r>
            <a:r>
              <a:rPr lang="it-IT" i="1" dirty="0" smtClean="0"/>
              <a:t>, fotografa professionista e suo marito hanno otto figli, di cui due adottati due anni fa, </a:t>
            </a:r>
            <a:r>
              <a:rPr lang="it-IT" i="1" dirty="0" err="1" smtClean="0"/>
              <a:t>Chanya</a:t>
            </a:r>
            <a:r>
              <a:rPr lang="it-IT" i="1" dirty="0" smtClean="0"/>
              <a:t> e </a:t>
            </a:r>
            <a:r>
              <a:rPr lang="it-IT" i="1" dirty="0" err="1" smtClean="0"/>
              <a:t>Latrell</a:t>
            </a:r>
            <a:r>
              <a:rPr lang="it-IT" i="1" dirty="0" smtClean="0"/>
              <a:t> che oggi ha 13 anni.</a:t>
            </a:r>
            <a:endParaRPr lang="it-IT" dirty="0" smtClean="0"/>
          </a:p>
          <a:p>
            <a:pPr>
              <a:buNone/>
            </a:pPr>
            <a:r>
              <a:rPr lang="it-IT" b="1" i="1" dirty="0" smtClean="0"/>
              <a:t>mamma</a:t>
            </a:r>
            <a:r>
              <a:rPr lang="it-IT" i="1" dirty="0" smtClean="0"/>
              <a:t> </a:t>
            </a:r>
            <a:r>
              <a:rPr lang="it-IT" i="1" dirty="0" err="1" smtClean="0"/>
              <a:t>Kelli</a:t>
            </a:r>
            <a:r>
              <a:rPr lang="it-IT" i="1" dirty="0" smtClean="0"/>
              <a:t> si preparava a realizzare un servizio </a:t>
            </a:r>
            <a:r>
              <a:rPr lang="it-IT" i="1" dirty="0" err="1" smtClean="0"/>
              <a:t>forografico</a:t>
            </a:r>
            <a:r>
              <a:rPr lang="it-IT" i="1" dirty="0" smtClean="0"/>
              <a:t> di un bambino piccolo ed è stato allora che </a:t>
            </a:r>
            <a:r>
              <a:rPr lang="it-IT" i="1" dirty="0" err="1" smtClean="0"/>
              <a:t>Latrell</a:t>
            </a:r>
            <a:r>
              <a:rPr lang="it-IT" i="1" dirty="0" smtClean="0"/>
              <a:t> ha espresso di desiderio di avere delle foto di se stesso da neonato -i bambini adottati difficilmente hanno foto dei loro primi giorni di vita-.</a:t>
            </a:r>
            <a:endParaRPr lang="it-IT" dirty="0" smtClean="0"/>
          </a:p>
          <a:p>
            <a:pPr>
              <a:buNone/>
            </a:pP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5998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52736"/>
            <a:ext cx="7239000" cy="4846320"/>
          </a:xfrm>
        </p:spPr>
        <p:txBody>
          <a:bodyPr>
            <a:normAutofit fontScale="92500" lnSpcReduction="10000"/>
          </a:bodyPr>
          <a:lstStyle/>
          <a:p>
            <a:pPr marL="0" indent="0" algn="ctr">
              <a:buNone/>
            </a:pPr>
            <a:r>
              <a:rPr lang="it-IT" sz="4000" dirty="0" smtClean="0"/>
              <a:t>Guardare indietro, </a:t>
            </a:r>
          </a:p>
          <a:p>
            <a:pPr marL="0" indent="0" algn="ctr">
              <a:buNone/>
            </a:pPr>
            <a:r>
              <a:rPr lang="it-IT" sz="4000" dirty="0" smtClean="0"/>
              <a:t>alla propria storia </a:t>
            </a:r>
          </a:p>
          <a:p>
            <a:pPr marL="0" indent="0" algn="ctr">
              <a:buNone/>
            </a:pPr>
            <a:r>
              <a:rPr lang="it-IT" sz="4000" dirty="0" smtClean="0"/>
              <a:t>per alcuni ragazzi significa avere chiarezza di </a:t>
            </a:r>
          </a:p>
          <a:p>
            <a:pPr marL="0" indent="0" algn="ctr">
              <a:buNone/>
            </a:pPr>
            <a:r>
              <a:rPr lang="it-IT" sz="4000" dirty="0" smtClean="0">
                <a:solidFill>
                  <a:srgbClr val="FF0000"/>
                </a:solidFill>
              </a:rPr>
              <a:t>ciò che NON C’E’ STATO, </a:t>
            </a:r>
          </a:p>
          <a:p>
            <a:pPr marL="0" indent="0" algn="ctr">
              <a:buNone/>
            </a:pPr>
            <a:endParaRPr lang="it-IT" sz="4000" dirty="0" smtClean="0"/>
          </a:p>
          <a:p>
            <a:pPr marL="0" indent="0" algn="ctr">
              <a:buNone/>
            </a:pPr>
            <a:r>
              <a:rPr lang="it-IT" sz="4000" dirty="0" smtClean="0"/>
              <a:t>prima e più ancora </a:t>
            </a:r>
          </a:p>
          <a:p>
            <a:pPr marL="0" indent="0" algn="ctr">
              <a:buNone/>
            </a:pPr>
            <a:r>
              <a:rPr lang="it-IT" sz="4000" dirty="0"/>
              <a:t>c</a:t>
            </a:r>
            <a:r>
              <a:rPr lang="it-IT" sz="4000" dirty="0" smtClean="0"/>
              <a:t>he di </a:t>
            </a:r>
            <a:r>
              <a:rPr lang="it-IT" sz="4000" dirty="0" smtClean="0">
                <a:solidFill>
                  <a:srgbClr val="FF0000"/>
                </a:solidFill>
              </a:rPr>
              <a:t>quello che C’E’ STATO</a:t>
            </a:r>
            <a:r>
              <a:rPr lang="it-IT" sz="4000" dirty="0" smtClean="0"/>
              <a:t>. </a:t>
            </a:r>
          </a:p>
          <a:p>
            <a:pPr marL="0" indent="0" algn="ctr">
              <a:buNone/>
            </a:pPr>
            <a:endParaRPr lang="it-IT" sz="4000" dirty="0"/>
          </a:p>
          <a:p>
            <a:pPr marL="0" indent="0" algn="ctr">
              <a:buNone/>
            </a:pPr>
            <a:endParaRPr lang="it-IT" sz="4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6348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71406" y="285729"/>
            <a:ext cx="8946884" cy="6060130"/>
          </a:xfrm>
          <a:prstGeom prst="rect">
            <a:avLst/>
          </a:prstGeom>
          <a:noFill/>
          <a:ln w="9525">
            <a:noFill/>
            <a:miter lim="800000"/>
            <a:headEnd/>
            <a:tailEnd/>
          </a:ln>
          <a:effectLst/>
        </p:spPr>
      </p:pic>
      <p:sp>
        <p:nvSpPr>
          <p:cNvPr id="2" name="Titolo 1"/>
          <p:cNvSpPr>
            <a:spLocks noGrp="1"/>
          </p:cNvSpPr>
          <p:nvPr>
            <p:ph type="title"/>
          </p:nvPr>
        </p:nvSpPr>
        <p:spPr>
          <a:xfrm>
            <a:off x="547710" y="571480"/>
            <a:ext cx="7239000" cy="5214966"/>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dirty="0" smtClean="0">
                <a:ln w="0"/>
                <a:solidFill>
                  <a:schemeClr val="tx1"/>
                </a:solidFill>
                <a:effectLst>
                  <a:reflection blurRad="12700" stA="50000" endPos="50000" dist="5000" dir="5400000" sy="-100000" rotWithShape="0"/>
                </a:effectLst>
              </a:rPr>
              <a:t>Adolescenza</a:t>
            </a:r>
            <a:br>
              <a:rPr lang="it-IT" dirty="0" smtClean="0">
                <a:ln w="0"/>
                <a:solidFill>
                  <a:schemeClr val="tx1"/>
                </a:solidFill>
                <a:effectLst>
                  <a:reflection blurRad="12700" stA="50000" endPos="50000" dist="5000" dir="5400000" sy="-100000" rotWithShape="0"/>
                </a:effectLst>
              </a:rPr>
            </a:br>
            <a:r>
              <a:rPr lang="it-IT" dirty="0" smtClean="0">
                <a:ln w="0"/>
                <a:solidFill>
                  <a:schemeClr val="tx1"/>
                </a:solidFill>
                <a:effectLst>
                  <a:reflection blurRad="12700" stA="50000" endPos="50000" dist="5000" dir="5400000" sy="-100000" rotWithShape="0"/>
                </a:effectLst>
              </a:rPr>
              <a:t/>
            </a:r>
            <a:br>
              <a:rPr lang="it-IT" dirty="0" smtClean="0">
                <a:ln w="0"/>
                <a:solidFill>
                  <a:schemeClr val="tx1"/>
                </a:solidFill>
                <a:effectLst>
                  <a:reflection blurRad="12700" stA="50000" endPos="50000" dist="5000" dir="5400000" sy="-100000" rotWithShape="0"/>
                </a:effectLst>
              </a:rPr>
            </a:br>
            <a:r>
              <a:rPr lang="it-IT" dirty="0" smtClean="0">
                <a:ln w="0"/>
                <a:solidFill>
                  <a:schemeClr val="tx1"/>
                </a:solidFill>
                <a:effectLst>
                  <a:reflection blurRad="12700" stA="50000" endPos="50000" dist="5000" dir="5400000" sy="-100000" rotWithShape="0"/>
                </a:effectLst>
              </a:rPr>
              <a:t>… sospesi …. </a:t>
            </a:r>
            <a:br>
              <a:rPr lang="it-IT" dirty="0" smtClean="0">
                <a:ln w="0"/>
                <a:solidFill>
                  <a:schemeClr val="tx1"/>
                </a:solidFill>
                <a:effectLst>
                  <a:reflection blurRad="12700" stA="50000" endPos="50000" dist="5000" dir="5400000" sy="-100000" rotWithShape="0"/>
                </a:effectLst>
              </a:rPr>
            </a:br>
            <a:r>
              <a:rPr lang="it-IT" dirty="0" smtClean="0">
                <a:ln w="0"/>
                <a:solidFill>
                  <a:schemeClr val="tx1"/>
                </a:solidFill>
                <a:effectLst>
                  <a:reflection blurRad="12700" stA="50000" endPos="50000" dist="5000" dir="5400000" sy="-100000" rotWithShape="0"/>
                </a:effectLst>
              </a:rPr>
              <a:t/>
            </a:r>
            <a:br>
              <a:rPr lang="it-IT" dirty="0" smtClean="0">
                <a:ln w="0"/>
                <a:solidFill>
                  <a:schemeClr val="tx1"/>
                </a:solidFill>
                <a:effectLst>
                  <a:reflection blurRad="12700" stA="50000" endPos="50000" dist="5000" dir="5400000" sy="-100000" rotWithShape="0"/>
                </a:effectLst>
              </a:rPr>
            </a:br>
            <a:r>
              <a:rPr lang="it-IT" i="1" dirty="0" smtClean="0">
                <a:ln w="0"/>
                <a:solidFill>
                  <a:schemeClr val="tx1"/>
                </a:solidFill>
                <a:effectLst>
                  <a:reflection blurRad="12700" stA="50000" endPos="50000" dist="5000" dir="5400000" sy="-100000" rotWithShape="0"/>
                </a:effectLst>
              </a:rPr>
              <a:t>tra un </a:t>
            </a:r>
            <a:r>
              <a:rPr lang="it-IT" i="1" u="sng" dirty="0" smtClean="0">
                <a:ln w="0"/>
                <a:solidFill>
                  <a:schemeClr val="tx1"/>
                </a:solidFill>
                <a:effectLst>
                  <a:reflection blurRad="12700" stA="50000" endPos="50000" dist="5000" dir="5400000" sy="-100000" rotWithShape="0"/>
                </a:effectLst>
              </a:rPr>
              <a:t>prima</a:t>
            </a:r>
            <a:r>
              <a:rPr lang="it-IT" i="1" dirty="0" smtClean="0">
                <a:ln w="0"/>
                <a:solidFill>
                  <a:schemeClr val="tx1"/>
                </a:solidFill>
                <a:effectLst>
                  <a:reflection blurRad="12700" stA="50000" endPos="50000" dist="5000" dir="5400000" sy="-100000" rotWithShape="0"/>
                </a:effectLst>
              </a:rPr>
              <a:t> ed un </a:t>
            </a:r>
            <a:r>
              <a:rPr lang="it-IT" i="1" u="sng" dirty="0" smtClean="0">
                <a:ln w="0"/>
                <a:solidFill>
                  <a:schemeClr val="tx1"/>
                </a:solidFill>
                <a:effectLst>
                  <a:reflection blurRad="12700" stA="50000" endPos="50000" dist="5000" dir="5400000" sy="-100000" rotWithShape="0"/>
                </a:effectLst>
              </a:rPr>
              <a:t>dopo</a:t>
            </a:r>
            <a:r>
              <a:rPr lang="it-IT" dirty="0" smtClean="0">
                <a:ln w="0"/>
                <a:solidFill>
                  <a:schemeClr val="tx1"/>
                </a:solidFill>
                <a:effectLst>
                  <a:reflection blurRad="12700" stA="50000" endPos="50000" dist="5000" dir="5400000" sy="-100000" rotWithShape="0"/>
                </a:effectLst>
              </a:rPr>
              <a:t/>
            </a:r>
            <a:br>
              <a:rPr lang="it-IT" dirty="0" smtClean="0">
                <a:ln w="0"/>
                <a:solidFill>
                  <a:schemeClr val="tx1"/>
                </a:solidFill>
                <a:effectLst>
                  <a:reflection blurRad="12700" stA="50000" endPos="50000" dist="5000" dir="5400000" sy="-100000" rotWithShape="0"/>
                </a:effectLst>
              </a:rPr>
            </a:br>
            <a:r>
              <a:rPr lang="it-IT" dirty="0" smtClean="0">
                <a:ln w="0"/>
                <a:solidFill>
                  <a:schemeClr val="tx1"/>
                </a:solidFill>
                <a:effectLst>
                  <a:reflection blurRad="12700" stA="50000" endPos="50000" dist="5000" dir="5400000" sy="-100000" rotWithShape="0"/>
                </a:effectLst>
              </a:rPr>
              <a:t/>
            </a:r>
            <a:br>
              <a:rPr lang="it-IT" dirty="0" smtClean="0">
                <a:ln w="0"/>
                <a:solidFill>
                  <a:schemeClr val="tx1"/>
                </a:solidFill>
                <a:effectLst>
                  <a:reflection blurRad="12700" stA="50000" endPos="50000" dist="5000" dir="5400000" sy="-100000" rotWithShape="0"/>
                </a:effectLst>
              </a:rPr>
            </a:br>
            <a:r>
              <a:rPr lang="it-IT" i="1" dirty="0" smtClean="0">
                <a:ln w="0"/>
                <a:solidFill>
                  <a:schemeClr val="tx1"/>
                </a:solidFill>
                <a:effectLst>
                  <a:reflection blurRad="12700" stA="50000" endPos="50000" dist="5000" dir="5400000" sy="-100000" rotWithShape="0"/>
                </a:effectLst>
              </a:rPr>
              <a:t>tra un </a:t>
            </a:r>
            <a:r>
              <a:rPr lang="it-IT" i="1" u="sng" dirty="0" smtClean="0">
                <a:ln w="0"/>
                <a:solidFill>
                  <a:schemeClr val="tx1"/>
                </a:solidFill>
                <a:effectLst>
                  <a:reflection blurRad="12700" stA="50000" endPos="50000" dist="5000" dir="5400000" sy="-100000" rotWithShape="0"/>
                </a:effectLst>
              </a:rPr>
              <a:t>passato</a:t>
            </a:r>
            <a:r>
              <a:rPr lang="it-IT" i="1" dirty="0" smtClean="0">
                <a:ln w="0"/>
                <a:solidFill>
                  <a:schemeClr val="tx1"/>
                </a:solidFill>
                <a:effectLst>
                  <a:reflection blurRad="12700" stA="50000" endPos="50000" dist="5000" dir="5400000" sy="-100000" rotWithShape="0"/>
                </a:effectLst>
              </a:rPr>
              <a:t> ed un </a:t>
            </a:r>
            <a:r>
              <a:rPr lang="it-IT" i="1" u="sng" dirty="0" smtClean="0">
                <a:ln w="0"/>
                <a:solidFill>
                  <a:schemeClr val="tx1"/>
                </a:solidFill>
                <a:effectLst>
                  <a:reflection blurRad="12700" stA="50000" endPos="50000" dist="5000" dir="5400000" sy="-100000" rotWithShape="0"/>
                </a:effectLst>
              </a:rPr>
              <a:t>presente</a:t>
            </a:r>
            <a:r>
              <a:rPr lang="it-IT" u="sng" dirty="0" smtClean="0">
                <a:ln w="0"/>
                <a:solidFill>
                  <a:schemeClr val="tx1"/>
                </a:solidFill>
                <a:effectLst>
                  <a:reflection blurRad="12700" stA="50000" endPos="50000" dist="5000" dir="5400000" sy="-100000" rotWithShape="0"/>
                </a:effectLst>
              </a:rPr>
              <a:t/>
            </a:r>
            <a:br>
              <a:rPr lang="it-IT" u="sng" dirty="0" smtClean="0">
                <a:ln w="0"/>
                <a:solidFill>
                  <a:schemeClr val="tx1"/>
                </a:solidFill>
                <a:effectLst>
                  <a:reflection blurRad="12700" stA="50000" endPos="50000" dist="5000" dir="5400000" sy="-100000" rotWithShape="0"/>
                </a:effectLst>
              </a:rPr>
            </a:br>
            <a:r>
              <a:rPr lang="it-IT" dirty="0" smtClean="0">
                <a:ln w="0"/>
                <a:solidFill>
                  <a:schemeClr val="tx1"/>
                </a:solidFill>
                <a:effectLst>
                  <a:reflection blurRad="12700" stA="50000" endPos="50000" dist="5000" dir="5400000" sy="-100000" rotWithShape="0"/>
                </a:effectLst>
              </a:rPr>
              <a:t/>
            </a:r>
            <a:br>
              <a:rPr lang="it-IT" dirty="0" smtClean="0">
                <a:ln w="0"/>
                <a:solidFill>
                  <a:schemeClr val="tx1"/>
                </a:solidFill>
                <a:effectLst>
                  <a:reflection blurRad="12700" stA="50000" endPos="50000" dist="5000" dir="5400000" sy="-100000" rotWithShape="0"/>
                </a:effectLst>
              </a:rPr>
            </a:br>
            <a:r>
              <a:rPr lang="it-IT" i="1" dirty="0" smtClean="0">
                <a:ln w="0"/>
                <a:solidFill>
                  <a:schemeClr val="tx1"/>
                </a:solidFill>
                <a:effectLst>
                  <a:reflection blurRad="12700" stA="50000" endPos="50000" dist="5000" dir="5400000" sy="-100000" rotWithShape="0"/>
                </a:effectLst>
              </a:rPr>
              <a:t>a volte in </a:t>
            </a:r>
            <a:r>
              <a:rPr lang="it-IT" i="1" dirty="0" err="1" smtClean="0">
                <a:ln w="0"/>
                <a:solidFill>
                  <a:schemeClr val="tx1"/>
                </a:solidFill>
                <a:effectLst>
                  <a:reflection blurRad="12700" stA="50000" endPos="50000" dist="5000" dir="5400000" sy="-100000" rotWithShape="0"/>
                </a:effectLst>
              </a:rPr>
              <a:t>difficolta’</a:t>
            </a:r>
            <a:r>
              <a:rPr lang="it-IT" i="1" dirty="0" smtClean="0">
                <a:ln w="0"/>
                <a:solidFill>
                  <a:schemeClr val="tx1"/>
                </a:solidFill>
                <a:effectLst>
                  <a:reflection blurRad="12700" stA="50000" endPos="50000" dist="5000" dir="5400000" sy="-100000" rotWithShape="0"/>
                </a:effectLst>
              </a:rPr>
              <a:t> ad immaginarsi un </a:t>
            </a:r>
            <a:r>
              <a:rPr lang="it-IT" i="1" u="sng" dirty="0" smtClean="0">
                <a:ln w="0"/>
                <a:solidFill>
                  <a:schemeClr val="tx1"/>
                </a:solidFill>
                <a:effectLst>
                  <a:reflection blurRad="12700" stA="50000" endPos="50000" dist="5000" dir="5400000" sy="-100000" rotWithShape="0"/>
                </a:effectLst>
              </a:rPr>
              <a:t>futuro</a:t>
            </a:r>
            <a:endParaRPr lang="it-IT" i="1" u="sng" dirty="0">
              <a:ln w="0"/>
              <a:solidFill>
                <a:schemeClr val="tx1"/>
              </a:solidFill>
              <a:effectLst>
                <a:reflection blurRad="12700" stA="50000" endPos="50000" dist="5000" dir="5400000" sy="-100000" rotWithShape="0"/>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8837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26190" y="2060848"/>
            <a:ext cx="6024924" cy="468052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olo 1"/>
          <p:cNvSpPr>
            <a:spLocks noGrp="1"/>
          </p:cNvSpPr>
          <p:nvPr>
            <p:ph type="title"/>
          </p:nvPr>
        </p:nvSpPr>
        <p:spPr>
          <a:xfrm>
            <a:off x="323528" y="116632"/>
            <a:ext cx="8786874" cy="2808312"/>
          </a:xfrm>
        </p:spPr>
        <p:txBody>
          <a:bodyPr>
            <a:normAutofit fontScale="90000"/>
          </a:bodyPr>
          <a:lstStyle/>
          <a:p>
            <a:r>
              <a:rPr lang="it-IT" b="1" i="1" dirty="0" smtClean="0">
                <a:solidFill>
                  <a:srgbClr val="FF0000"/>
                </a:solidFill>
                <a:effectLst>
                  <a:outerShdw blurRad="38100" dist="38100" dir="2700000" algn="tl">
                    <a:srgbClr val="000000">
                      <a:alpha val="43137"/>
                    </a:srgbClr>
                  </a:outerShdw>
                </a:effectLst>
                <a:latin typeface="Lucida Calligraphy" pitchFamily="66" charset="0"/>
              </a:rPr>
              <a:t>Adolescenza</a:t>
            </a:r>
            <a:r>
              <a:rPr lang="it-IT" b="1" i="1" dirty="0" smtClean="0">
                <a:solidFill>
                  <a:srgbClr val="FF0000"/>
                </a:solidFill>
                <a:effectLst>
                  <a:outerShdw blurRad="38100" dist="38100" dir="2700000" algn="tl">
                    <a:srgbClr val="000000">
                      <a:alpha val="43137"/>
                    </a:srgbClr>
                  </a:outerShdw>
                </a:effectLst>
                <a:latin typeface="Arial Black" pitchFamily="34" charset="0"/>
              </a:rPr>
              <a:t>: </a:t>
            </a:r>
            <a:r>
              <a:rPr lang="it-IT" b="1" i="1" dirty="0" smtClean="0">
                <a:solidFill>
                  <a:srgbClr val="000000"/>
                </a:solidFill>
                <a:effectLst>
                  <a:outerShdw blurRad="38100" dist="38100" dir="2700000" algn="tl">
                    <a:srgbClr val="000000">
                      <a:alpha val="43137"/>
                    </a:srgbClr>
                  </a:outerShdw>
                </a:effectLst>
                <a:latin typeface="Arial Black" pitchFamily="34" charset="0"/>
              </a:rPr>
              <a:t/>
            </a:r>
            <a:br>
              <a:rPr lang="it-IT" b="1" i="1" dirty="0" smtClean="0">
                <a:solidFill>
                  <a:srgbClr val="000000"/>
                </a:solidFill>
                <a:effectLst>
                  <a:outerShdw blurRad="38100" dist="38100" dir="2700000" algn="tl">
                    <a:srgbClr val="000000">
                      <a:alpha val="43137"/>
                    </a:srgbClr>
                  </a:outerShdw>
                </a:effectLst>
                <a:latin typeface="Arial Black" pitchFamily="34" charset="0"/>
              </a:rPr>
            </a:br>
            <a:r>
              <a:rPr lang="it-IT" sz="5100" b="1" i="1" dirty="0" smtClean="0">
                <a:solidFill>
                  <a:schemeClr val="tx1"/>
                </a:solidFill>
                <a:effectLst>
                  <a:outerShdw blurRad="38100" dist="38100" dir="2700000" algn="tl">
                    <a:srgbClr val="000000">
                      <a:alpha val="43137"/>
                    </a:srgbClr>
                  </a:outerShdw>
                </a:effectLst>
                <a:latin typeface="Arial Black" pitchFamily="34" charset="0"/>
              </a:rPr>
              <a:t>il tempo del disordine</a:t>
            </a:r>
            <a:r>
              <a:rPr lang="it-IT" sz="5100" b="1" i="1" dirty="0" smtClean="0">
                <a:solidFill>
                  <a:srgbClr val="FF0000"/>
                </a:solidFill>
                <a:effectLst>
                  <a:outerShdw blurRad="38100" dist="38100" dir="2700000" algn="tl">
                    <a:srgbClr val="000000">
                      <a:alpha val="43137"/>
                    </a:srgbClr>
                  </a:outerShdw>
                </a:effectLst>
                <a:latin typeface="Arial Black" pitchFamily="34" charset="0"/>
              </a:rPr>
              <a:t> </a:t>
            </a:r>
            <a:r>
              <a:rPr lang="it-IT" b="1" i="1" dirty="0" smtClean="0">
                <a:solidFill>
                  <a:srgbClr val="000000"/>
                </a:solidFill>
                <a:effectLst>
                  <a:outerShdw blurRad="38100" dist="38100" dir="2700000" algn="tl">
                    <a:srgbClr val="000000">
                      <a:alpha val="43137"/>
                    </a:srgbClr>
                  </a:outerShdw>
                </a:effectLst>
                <a:latin typeface="Arial Black" pitchFamily="34" charset="0"/>
              </a:rPr>
              <a:t/>
            </a:r>
            <a:br>
              <a:rPr lang="it-IT" b="1" i="1" dirty="0" smtClean="0">
                <a:solidFill>
                  <a:srgbClr val="000000"/>
                </a:solidFill>
                <a:effectLst>
                  <a:outerShdw blurRad="38100" dist="38100" dir="2700000" algn="tl">
                    <a:srgbClr val="000000">
                      <a:alpha val="43137"/>
                    </a:srgbClr>
                  </a:outerShdw>
                </a:effectLst>
                <a:latin typeface="Arial Black" pitchFamily="34" charset="0"/>
              </a:rPr>
            </a:br>
            <a:r>
              <a:rPr lang="it-IT" b="1" i="1" dirty="0" smtClean="0">
                <a:solidFill>
                  <a:srgbClr val="000000"/>
                </a:solidFill>
                <a:effectLst>
                  <a:outerShdw blurRad="38100" dist="38100" dir="2700000" algn="tl">
                    <a:srgbClr val="000000">
                      <a:alpha val="43137"/>
                    </a:srgbClr>
                  </a:outerShdw>
                </a:effectLst>
                <a:latin typeface="Arial Black" pitchFamily="34" charset="0"/>
              </a:rPr>
              <a:t/>
            </a:r>
            <a:br>
              <a:rPr lang="it-IT" b="1" i="1" dirty="0" smtClean="0">
                <a:solidFill>
                  <a:srgbClr val="000000"/>
                </a:solidFill>
                <a:effectLst>
                  <a:outerShdw blurRad="38100" dist="38100" dir="2700000" algn="tl">
                    <a:srgbClr val="000000">
                      <a:alpha val="43137"/>
                    </a:srgbClr>
                  </a:outerShdw>
                </a:effectLst>
                <a:latin typeface="Arial Black" pitchFamily="34" charset="0"/>
              </a:rPr>
            </a:br>
            <a:r>
              <a:rPr lang="it-IT" i="1" dirty="0">
                <a:solidFill>
                  <a:srgbClr val="000000"/>
                </a:solidFill>
                <a:effectLst>
                  <a:outerShdw blurRad="38100" dist="38100" dir="2700000" algn="tl">
                    <a:srgbClr val="000000">
                      <a:alpha val="43137"/>
                    </a:srgbClr>
                  </a:outerShdw>
                </a:effectLst>
                <a:latin typeface="Arial Black" pitchFamily="34" charset="0"/>
              </a:rPr>
              <a:t/>
            </a:r>
            <a:br>
              <a:rPr lang="it-IT" i="1" dirty="0">
                <a:solidFill>
                  <a:srgbClr val="000000"/>
                </a:solidFill>
                <a:effectLst>
                  <a:outerShdw blurRad="38100" dist="38100" dir="2700000" algn="tl">
                    <a:srgbClr val="000000">
                      <a:alpha val="43137"/>
                    </a:srgbClr>
                  </a:outerShdw>
                </a:effectLst>
                <a:latin typeface="Arial Black" pitchFamily="34" charset="0"/>
              </a:rPr>
            </a:br>
            <a:endParaRPr lang="it-IT" b="1" i="1" dirty="0">
              <a:solidFill>
                <a:srgbClr val="FF0000"/>
              </a:solidFill>
              <a:latin typeface="Arial Black" pitchFamily="34" charset="0"/>
            </a:endParaRPr>
          </a:p>
        </p:txBody>
      </p:sp>
      <p:sp>
        <p:nvSpPr>
          <p:cNvPr id="6" name="CasellaDiTesto 5"/>
          <p:cNvSpPr txBox="1"/>
          <p:nvPr/>
        </p:nvSpPr>
        <p:spPr bwMode="auto">
          <a:xfrm>
            <a:off x="323528" y="1476073"/>
            <a:ext cx="2880320" cy="584775"/>
          </a:xfrm>
          <a:prstGeom prst="rect">
            <a:avLst/>
          </a:prstGeom>
          <a:noFill/>
          <a:ln w="9525">
            <a:noFill/>
            <a:miter lim="800000"/>
            <a:headEnd/>
            <a:tailEnd/>
          </a:ln>
        </p:spPr>
        <p:txBody>
          <a:bodyPr wrap="square" rtlCol="0">
            <a:spAutoFit/>
          </a:bodyPr>
          <a:lstStyle/>
          <a:p>
            <a:pPr algn="ctr"/>
            <a:r>
              <a:rPr lang="it-IT" sz="3200" b="1" i="1" dirty="0" smtClean="0">
                <a:solidFill>
                  <a:srgbClr val="FF0000"/>
                </a:solidFill>
                <a:effectLst>
                  <a:outerShdw blurRad="38100" dist="38100" dir="2700000" algn="tl">
                    <a:srgbClr val="000000">
                      <a:alpha val="43137"/>
                    </a:srgbClr>
                  </a:outerShdw>
                </a:effectLst>
                <a:latin typeface="Arial Black" pitchFamily="34" charset="0"/>
              </a:rPr>
              <a:t>Alla </a:t>
            </a:r>
            <a:r>
              <a:rPr lang="it-IT" sz="3200" b="1" i="1" dirty="0">
                <a:solidFill>
                  <a:srgbClr val="FF0000"/>
                </a:solidFill>
                <a:effectLst>
                  <a:outerShdw blurRad="38100" dist="38100" dir="2700000" algn="tl">
                    <a:srgbClr val="000000">
                      <a:alpha val="43137"/>
                    </a:srgbClr>
                  </a:outerShdw>
                </a:effectLst>
                <a:latin typeface="Lucida Calligraphy" pitchFamily="66" charset="0"/>
              </a:rPr>
              <a:t>ricerca</a:t>
            </a:r>
            <a:r>
              <a:rPr lang="it-IT" sz="3200" b="1" i="1" dirty="0">
                <a:solidFill>
                  <a:srgbClr val="FF0000"/>
                </a:solidFill>
                <a:effectLst>
                  <a:outerShdw blurRad="38100" dist="38100" dir="2700000" algn="tl">
                    <a:srgbClr val="000000">
                      <a:alpha val="43137"/>
                    </a:srgbClr>
                  </a:outerShdw>
                </a:effectLst>
                <a:latin typeface="Arial Black" pitchFamily="34" charset="0"/>
              </a:rPr>
              <a:t> </a:t>
            </a:r>
            <a:endParaRPr lang="it-IT" sz="3200" dirty="0">
              <a:solidFill>
                <a:srgbClr val="002060"/>
              </a:solidFill>
            </a:endParaRPr>
          </a:p>
        </p:txBody>
      </p:sp>
      <p:sp>
        <p:nvSpPr>
          <p:cNvPr id="7" name="CasellaDiTesto 6"/>
          <p:cNvSpPr txBox="1"/>
          <p:nvPr/>
        </p:nvSpPr>
        <p:spPr bwMode="auto">
          <a:xfrm>
            <a:off x="4534254" y="1476073"/>
            <a:ext cx="3710154" cy="584775"/>
          </a:xfrm>
          <a:prstGeom prst="rect">
            <a:avLst/>
          </a:prstGeom>
          <a:noFill/>
          <a:ln w="9525">
            <a:noFill/>
            <a:miter lim="800000"/>
            <a:headEnd/>
            <a:tailEnd/>
          </a:ln>
        </p:spPr>
        <p:txBody>
          <a:bodyPr wrap="square" rtlCol="0">
            <a:spAutoFit/>
          </a:bodyPr>
          <a:lstStyle/>
          <a:p>
            <a:pPr algn="ctr"/>
            <a:r>
              <a:rPr lang="it-IT" sz="3200" b="1" i="1" dirty="0" smtClean="0">
                <a:solidFill>
                  <a:srgbClr val="FF0000"/>
                </a:solidFill>
                <a:effectLst>
                  <a:outerShdw blurRad="38100" dist="38100" dir="2700000" algn="tl">
                    <a:srgbClr val="000000">
                      <a:alpha val="43137"/>
                    </a:srgbClr>
                  </a:outerShdw>
                </a:effectLst>
                <a:latin typeface="Lucida Calligraphy" pitchFamily="66" charset="0"/>
              </a:rPr>
              <a:t>posto</a:t>
            </a:r>
            <a:r>
              <a:rPr lang="it-IT" sz="3200" b="1" i="1" dirty="0" smtClean="0">
                <a:solidFill>
                  <a:srgbClr val="FF0000"/>
                </a:solidFill>
                <a:effectLst>
                  <a:outerShdw blurRad="38100" dist="38100" dir="2700000" algn="tl">
                    <a:srgbClr val="000000">
                      <a:alpha val="43137"/>
                    </a:srgbClr>
                  </a:outerShdw>
                </a:effectLst>
                <a:latin typeface="Arial Black" pitchFamily="34" charset="0"/>
              </a:rPr>
              <a:t> </a:t>
            </a:r>
            <a:r>
              <a:rPr lang="it-IT" sz="3200" b="1" i="1" dirty="0">
                <a:solidFill>
                  <a:srgbClr val="FF0000"/>
                </a:solidFill>
                <a:effectLst>
                  <a:outerShdw blurRad="38100" dist="38100" dir="2700000" algn="tl">
                    <a:srgbClr val="000000">
                      <a:alpha val="43137"/>
                    </a:srgbClr>
                  </a:outerShdw>
                </a:effectLst>
                <a:latin typeface="Arial Black" pitchFamily="34" charset="0"/>
              </a:rPr>
              <a:t>nel </a:t>
            </a:r>
            <a:r>
              <a:rPr lang="it-IT" sz="3200" b="1" i="1" dirty="0">
                <a:solidFill>
                  <a:srgbClr val="FF0000"/>
                </a:solidFill>
                <a:latin typeface="Lucida Calligraphy" pitchFamily="66" charset="0"/>
              </a:rPr>
              <a:t>cuore</a:t>
            </a:r>
            <a:r>
              <a:rPr lang="it-IT" sz="3200" b="1" i="1" dirty="0">
                <a:solidFill>
                  <a:srgbClr val="FF0000"/>
                </a:solidFill>
                <a:latin typeface="Arial Black" pitchFamily="34" charset="0"/>
              </a:rPr>
              <a:t>. </a:t>
            </a:r>
            <a:endParaRPr lang="it-IT" sz="3200" dirty="0">
              <a:solidFill>
                <a:srgbClr val="002060"/>
              </a:solidFill>
            </a:endParaRPr>
          </a:p>
        </p:txBody>
      </p:sp>
      <p:sp>
        <p:nvSpPr>
          <p:cNvPr id="8" name="CasellaDiTesto 7"/>
          <p:cNvSpPr txBox="1"/>
          <p:nvPr/>
        </p:nvSpPr>
        <p:spPr bwMode="auto">
          <a:xfrm>
            <a:off x="3202106" y="1487686"/>
            <a:ext cx="1297886" cy="1077218"/>
          </a:xfrm>
          <a:prstGeom prst="rect">
            <a:avLst/>
          </a:prstGeom>
          <a:noFill/>
          <a:ln w="9525">
            <a:noFill/>
            <a:miter lim="800000"/>
            <a:headEnd/>
            <a:tailEnd/>
          </a:ln>
        </p:spPr>
        <p:txBody>
          <a:bodyPr wrap="square" rtlCol="0">
            <a:spAutoFit/>
          </a:bodyPr>
          <a:lstStyle/>
          <a:p>
            <a:pPr algn="ctr"/>
            <a:r>
              <a:rPr lang="it-IT" sz="3200" b="1" i="1" dirty="0">
                <a:solidFill>
                  <a:srgbClr val="FF0000"/>
                </a:solidFill>
                <a:effectLst>
                  <a:outerShdw blurRad="38100" dist="38100" dir="2700000" algn="tl">
                    <a:srgbClr val="000000">
                      <a:alpha val="43137"/>
                    </a:srgbClr>
                  </a:outerShdw>
                </a:effectLst>
                <a:latin typeface="Arial Black" pitchFamily="34" charset="0"/>
              </a:rPr>
              <a:t>di un</a:t>
            </a:r>
            <a:endParaRPr lang="it-IT" sz="3200" b="1" i="1" dirty="0">
              <a:solidFill>
                <a:srgbClr val="FF0000"/>
              </a:solidFill>
              <a:latin typeface="Arial Black" pitchFamily="34" charset="0"/>
            </a:endParaRPr>
          </a:p>
          <a:p>
            <a:pPr algn="ctr"/>
            <a:endParaRPr lang="it-IT" sz="3200" dirty="0">
              <a:solidFill>
                <a:srgbClr val="002060"/>
              </a:solidFill>
            </a:endParaRPr>
          </a:p>
        </p:txBody>
      </p:sp>
      <p:sp>
        <p:nvSpPr>
          <p:cNvPr id="3" name="CasellaDiTesto 2"/>
          <p:cNvSpPr txBox="1"/>
          <p:nvPr/>
        </p:nvSpPr>
        <p:spPr bwMode="auto">
          <a:xfrm>
            <a:off x="539552" y="3789040"/>
            <a:ext cx="1728192" cy="2308324"/>
          </a:xfrm>
          <a:prstGeom prst="rect">
            <a:avLst/>
          </a:prstGeom>
          <a:noFill/>
          <a:ln w="9525">
            <a:noFill/>
            <a:miter lim="800000"/>
            <a:headEnd/>
            <a:tailEnd/>
          </a:ln>
        </p:spPr>
        <p:txBody>
          <a:bodyPr wrap="square" rtlCol="0">
            <a:spAutoFit/>
          </a:bodyPr>
          <a:lstStyle/>
          <a:p>
            <a:pPr algn="ctr"/>
            <a:r>
              <a:rPr lang="it-IT" sz="2400" dirty="0" smtClean="0">
                <a:solidFill>
                  <a:srgbClr val="002060"/>
                </a:solidFill>
              </a:rPr>
              <a:t>Assemblea </a:t>
            </a:r>
          </a:p>
          <a:p>
            <a:pPr algn="ctr"/>
            <a:r>
              <a:rPr lang="it-IT" sz="2400" dirty="0" smtClean="0">
                <a:solidFill>
                  <a:srgbClr val="002060"/>
                </a:solidFill>
              </a:rPr>
              <a:t>Nazionale </a:t>
            </a:r>
          </a:p>
          <a:p>
            <a:pPr algn="ctr"/>
            <a:r>
              <a:rPr lang="it-IT" sz="2400" dirty="0" smtClean="0">
                <a:solidFill>
                  <a:srgbClr val="002060"/>
                </a:solidFill>
              </a:rPr>
              <a:t>GSD</a:t>
            </a:r>
          </a:p>
          <a:p>
            <a:pPr algn="ctr"/>
            <a:endParaRPr lang="it-IT" sz="2400" dirty="0">
              <a:solidFill>
                <a:srgbClr val="002060"/>
              </a:solidFill>
            </a:endParaRPr>
          </a:p>
          <a:p>
            <a:pPr algn="ctr"/>
            <a:r>
              <a:rPr lang="it-IT" sz="2400" dirty="0" err="1" smtClean="0">
                <a:solidFill>
                  <a:srgbClr val="002060"/>
                </a:solidFill>
              </a:rPr>
              <a:t>Pra</a:t>
            </a:r>
            <a:r>
              <a:rPr lang="it-IT" sz="2400" dirty="0" smtClean="0">
                <a:solidFill>
                  <a:srgbClr val="002060"/>
                </a:solidFill>
              </a:rPr>
              <a:t> </a:t>
            </a:r>
            <a:r>
              <a:rPr lang="it-IT" sz="2400" dirty="0" err="1" smtClean="0">
                <a:solidFill>
                  <a:srgbClr val="002060"/>
                </a:solidFill>
              </a:rPr>
              <a:t>Catinat</a:t>
            </a:r>
            <a:endParaRPr lang="it-IT" sz="2400" dirty="0" smtClean="0">
              <a:solidFill>
                <a:srgbClr val="002060"/>
              </a:solidFill>
            </a:endParaRPr>
          </a:p>
          <a:p>
            <a:pPr algn="ctr"/>
            <a:r>
              <a:rPr lang="it-IT" sz="2400" dirty="0" smtClean="0">
                <a:solidFill>
                  <a:srgbClr val="002060"/>
                </a:solidFill>
              </a:rPr>
              <a:t>2014</a:t>
            </a:r>
            <a:endParaRPr lang="it-IT" sz="2400" dirty="0">
              <a:solidFill>
                <a:srgbClr val="00206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8341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107918" y="44624"/>
            <a:ext cx="9072594" cy="206210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3200" b="0" i="1" u="sng" strike="noStrike" cap="none" normalizeH="0" baseline="0" dirty="0" smtClean="0">
                <a:ln>
                  <a:noFill/>
                </a:ln>
                <a:solidFill>
                  <a:schemeClr val="bg2">
                    <a:lumMod val="25000"/>
                  </a:schemeClr>
                </a:solidFill>
                <a:effectLst/>
                <a:latin typeface="Bodoni MT Black" pitchFamily="18" charset="0"/>
                <a:ea typeface="Calibri" pitchFamily="34" charset="0"/>
              </a:rPr>
              <a:t>IN ATTESA</a:t>
            </a:r>
            <a:r>
              <a:rPr kumimoji="0" lang="it-IT" sz="2800" b="0" i="1" u="none" strike="noStrike" cap="none" normalizeH="0" baseline="0" dirty="0" smtClean="0">
                <a:ln>
                  <a:noFill/>
                </a:ln>
                <a:solidFill>
                  <a:schemeClr val="bg2">
                    <a:lumMod val="25000"/>
                  </a:schemeClr>
                </a:solidFill>
                <a:effectLst/>
                <a:latin typeface="Bodoni MT Black" pitchFamily="18" charset="0"/>
                <a:ea typeface="Calibri" pitchFamily="34" charset="0"/>
              </a:rPr>
              <a:t>, sospeso, appeso, disorientato</a:t>
            </a:r>
          </a:p>
          <a:p>
            <a:pPr eaLnBrk="0" fontAlgn="base" hangingPunct="0">
              <a:spcBef>
                <a:spcPct val="0"/>
              </a:spcBef>
              <a:spcAft>
                <a:spcPct val="0"/>
              </a:spcAft>
            </a:pPr>
            <a:r>
              <a:rPr lang="it-IT" sz="3200" i="1" dirty="0" smtClean="0">
                <a:solidFill>
                  <a:srgbClr val="000308"/>
                </a:solidFill>
                <a:latin typeface="Calisto MT" pitchFamily="18" charset="0"/>
                <a:ea typeface="Calibri" pitchFamily="34" charset="0"/>
              </a:rPr>
              <a:t>«</a:t>
            </a:r>
            <a:r>
              <a:rPr kumimoji="0" lang="it-IT" sz="3200" b="0" i="1" u="none" strike="noStrike" cap="none" normalizeH="0" baseline="0" dirty="0" smtClean="0">
                <a:ln>
                  <a:noFill/>
                </a:ln>
                <a:solidFill>
                  <a:srgbClr val="000308"/>
                </a:solidFill>
                <a:effectLst/>
                <a:latin typeface="Calisto MT" pitchFamily="18" charset="0"/>
                <a:ea typeface="Calibri" pitchFamily="34" charset="0"/>
              </a:rPr>
              <a:t>Non sono quello che dovrei essere e neanche quello che vorrei essere…»</a:t>
            </a:r>
            <a:r>
              <a:rPr lang="it-IT" sz="3200" i="1" dirty="0" smtClean="0">
                <a:solidFill>
                  <a:srgbClr val="000308"/>
                </a:solidFill>
                <a:latin typeface="Calisto MT" pitchFamily="18" charset="0"/>
                <a:ea typeface="Calibri" pitchFamily="34" charset="0"/>
              </a:rPr>
              <a:t>    </a:t>
            </a:r>
            <a:r>
              <a:rPr kumimoji="0" lang="it-IT" sz="3200" b="0" i="1" u="none" strike="noStrike" cap="none" normalizeH="0" baseline="0" dirty="0" smtClean="0">
                <a:ln>
                  <a:noFill/>
                </a:ln>
                <a:solidFill>
                  <a:srgbClr val="000308"/>
                </a:solidFill>
                <a:effectLst/>
                <a:latin typeface="Calisto MT" pitchFamily="18" charset="0"/>
                <a:ea typeface="Calibri" pitchFamily="34" charset="0"/>
              </a:rPr>
              <a:t>(Erik </a:t>
            </a:r>
            <a:r>
              <a:rPr kumimoji="0" lang="it-IT" sz="3200" b="0" i="1" u="none" strike="noStrike" cap="none" normalizeH="0" baseline="0" dirty="0" err="1" smtClean="0">
                <a:ln>
                  <a:noFill/>
                </a:ln>
                <a:solidFill>
                  <a:srgbClr val="000308"/>
                </a:solidFill>
                <a:effectLst/>
                <a:latin typeface="Calisto MT" pitchFamily="18" charset="0"/>
                <a:ea typeface="Calibri" pitchFamily="34" charset="0"/>
              </a:rPr>
              <a:t>Erikson</a:t>
            </a:r>
            <a:r>
              <a:rPr kumimoji="0" lang="it-IT" sz="3200" b="0" i="1" u="none" strike="noStrike" cap="none" normalizeH="0" baseline="0" dirty="0" smtClean="0">
                <a:ln>
                  <a:noFill/>
                </a:ln>
                <a:solidFill>
                  <a:srgbClr val="000308"/>
                </a:solidFill>
                <a:effectLst/>
                <a:latin typeface="Calisto MT" pitchFamily="18" charset="0"/>
                <a:ea typeface="Calibri" pitchFamily="34" charset="0"/>
              </a:rPr>
              <a:t>, I cicli della vita)</a:t>
            </a:r>
            <a:endParaRPr kumimoji="0" lang="it-IT" sz="3200" b="0" i="1" u="none" strike="noStrike" cap="none" normalizeH="0" baseline="0" dirty="0" smtClean="0">
              <a:ln>
                <a:noFill/>
              </a:ln>
              <a:solidFill>
                <a:srgbClr val="000308"/>
              </a:solidFill>
              <a:effectLst/>
              <a:latin typeface="Calisto MT"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3200" b="0" i="1" u="none" strike="noStrike" cap="none" normalizeH="0" baseline="0" dirty="0" smtClean="0">
              <a:ln>
                <a:noFill/>
              </a:ln>
              <a:solidFill>
                <a:srgbClr val="000308"/>
              </a:solidFill>
              <a:effectLst/>
              <a:latin typeface="Calisto MT" pitchFamily="18" charset="0"/>
            </a:endParaRPr>
          </a:p>
        </p:txBody>
      </p:sp>
      <p:sp>
        <p:nvSpPr>
          <p:cNvPr id="5" name="CasellaDiTesto 4"/>
          <p:cNvSpPr txBox="1"/>
          <p:nvPr/>
        </p:nvSpPr>
        <p:spPr>
          <a:xfrm>
            <a:off x="1285852" y="3143248"/>
            <a:ext cx="785818" cy="369332"/>
          </a:xfrm>
          <a:prstGeom prst="rect">
            <a:avLst/>
          </a:prstGeom>
          <a:noFill/>
        </p:spPr>
        <p:txBody>
          <a:bodyPr wrap="square" rtlCol="0">
            <a:spAutoFit/>
          </a:bodyPr>
          <a:lstStyle/>
          <a:p>
            <a:endParaRPr lang="it-IT" dirty="0"/>
          </a:p>
        </p:txBody>
      </p:sp>
      <p:pic>
        <p:nvPicPr>
          <p:cNvPr id="61442" name="Picture 2" descr="http://www.psicoterapeuta-roma.com/immagini/immagini-santandrea/adolescenza/adolescente%20ragazzo.jpg"/>
          <p:cNvPicPr>
            <a:picLocks noChangeAspect="1" noChangeArrowheads="1"/>
          </p:cNvPicPr>
          <p:nvPr/>
        </p:nvPicPr>
        <p:blipFill>
          <a:blip r:embed="rId2"/>
          <a:srcRect/>
          <a:stretch>
            <a:fillRect/>
          </a:stretch>
        </p:blipFill>
        <p:spPr bwMode="auto">
          <a:xfrm>
            <a:off x="4500562" y="1714488"/>
            <a:ext cx="4500594" cy="5000660"/>
          </a:xfrm>
          <a:prstGeom prst="rect">
            <a:avLst/>
          </a:prstGeom>
          <a:noFill/>
        </p:spPr>
      </p:pic>
      <p:sp>
        <p:nvSpPr>
          <p:cNvPr id="104449" name="Rectangle 1"/>
          <p:cNvSpPr>
            <a:spLocks noChangeArrowheads="1"/>
          </p:cNvSpPr>
          <p:nvPr/>
        </p:nvSpPr>
        <p:spPr bwMode="auto">
          <a:xfrm>
            <a:off x="179512" y="2012062"/>
            <a:ext cx="4000528" cy="480131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Attesa</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Nel passaggio da chi ero a chi sono, c’è un momento di sospensione.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Il momento del chi non sono, del chi non posso più essere. Io non sono più me stesso, ma ancora non so chi sarò.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Vivo sospeso tra un ruolo passato al quale non posso rinunciare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 un nuovo percorso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che non riesco ad iniziare.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Non sono più io,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pur essendo sempre io.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Sospeso, appeso, disorientato.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Atteso, da me,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it-IT"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di me! </a:t>
            </a:r>
          </a:p>
          <a:p>
            <a:pPr lvl="1" eaLnBrk="0" fontAlgn="base" hangingPunct="0">
              <a:spcBef>
                <a:spcPct val="0"/>
              </a:spcBef>
              <a:spcAft>
                <a:spcPct val="0"/>
              </a:spcAft>
            </a:pPr>
            <a:r>
              <a:rPr lang="it-IT" dirty="0" smtClean="0">
                <a:solidFill>
                  <a:srgbClr val="000000"/>
                </a:solidFill>
                <a:latin typeface="Times New Roman" pitchFamily="18" charset="0"/>
                <a:ea typeface="Calibri" pitchFamily="34" charset="0"/>
                <a:cs typeface="Times New Roman" pitchFamily="18" charset="0"/>
              </a:rPr>
              <a:t>(Roberto </a:t>
            </a:r>
            <a:r>
              <a:rPr lang="it-IT" dirty="0" err="1" smtClean="0">
                <a:solidFill>
                  <a:srgbClr val="000000"/>
                </a:solidFill>
                <a:latin typeface="Times New Roman" pitchFamily="18" charset="0"/>
                <a:ea typeface="Calibri" pitchFamily="34" charset="0"/>
                <a:cs typeface="Times New Roman" pitchFamily="18" charset="0"/>
              </a:rPr>
              <a:t>Parmeggiani</a:t>
            </a:r>
            <a:endParaRPr lang="it-IT" dirty="0" smtClean="0">
              <a:solidFill>
                <a:srgbClr val="000000"/>
              </a:solidFill>
              <a:latin typeface="Times New Roman" pitchFamily="18" charset="0"/>
              <a:ea typeface="Calibri" pitchFamily="34" charset="0"/>
              <a:cs typeface="Times New Roman" pitchFamily="18" charset="0"/>
            </a:endParaRPr>
          </a:p>
          <a:p>
            <a:pPr lvl="1" eaLnBrk="0" fontAlgn="base" hangingPunct="0">
              <a:spcBef>
                <a:spcPct val="0"/>
              </a:spcBef>
              <a:spcAft>
                <a:spcPct val="0"/>
              </a:spcAft>
            </a:pPr>
            <a:r>
              <a:rPr lang="it-IT" dirty="0" smtClean="0">
                <a:solidFill>
                  <a:srgbClr val="000000"/>
                </a:solidFill>
                <a:latin typeface="Times New Roman" pitchFamily="18" charset="0"/>
                <a:ea typeface="Calibri" pitchFamily="34" charset="0"/>
                <a:cs typeface="Times New Roman" pitchFamily="18" charset="0"/>
              </a:rPr>
              <a:t> in ‘Assomiglio a me stesso’)</a:t>
            </a:r>
            <a:endParaRPr kumimoji="0" lang="it-IT" b="0" i="0"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720499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ttangolo 4"/>
          <p:cNvSpPr/>
          <p:nvPr/>
        </p:nvSpPr>
        <p:spPr>
          <a:xfrm>
            <a:off x="63114" y="1142984"/>
            <a:ext cx="3865944" cy="3693319"/>
          </a:xfrm>
          <a:prstGeom prst="rect">
            <a:avLst/>
          </a:prstGeom>
          <a:solidFill>
            <a:schemeClr val="tx2">
              <a:lumMod val="40000"/>
              <a:lumOff val="60000"/>
            </a:schemeClr>
          </a:solidFill>
        </p:spPr>
        <p:txBody>
          <a:bodyPr wrap="square">
            <a:spAutoFit/>
          </a:bodyPr>
          <a:lstStyle/>
          <a:p>
            <a:endParaRPr lang="it-IT" dirty="0" smtClean="0"/>
          </a:p>
          <a:p>
            <a:r>
              <a:rPr lang="it-IT" dirty="0" smtClean="0"/>
              <a:t>L’adolescente con storia adottiva è l’emblema del </a:t>
            </a:r>
            <a:r>
              <a:rPr lang="it-IT" b="1" dirty="0" smtClean="0"/>
              <a:t>‘perdere’: </a:t>
            </a:r>
            <a:r>
              <a:rPr lang="it-IT" dirty="0" err="1" smtClean="0"/>
              <a:t>perdere</a:t>
            </a:r>
            <a:r>
              <a:rPr lang="it-IT" dirty="0" smtClean="0"/>
              <a:t> qualcuno (ciò che ha lasciato), perdere gli anni di scuola, ed ora addirittura (quando sembrava che il più era stato fatto!) </a:t>
            </a:r>
            <a:r>
              <a:rPr lang="it-IT" b="1" dirty="0" smtClean="0"/>
              <a:t>perdere le competenze acquisite </a:t>
            </a:r>
            <a:r>
              <a:rPr lang="it-IT" dirty="0" smtClean="0"/>
              <a:t>(“</a:t>
            </a:r>
            <a:r>
              <a:rPr lang="it-IT" i="1" dirty="0" smtClean="0"/>
              <a:t>non ha voglia di fare più niente, ha lasciato gli scout, non legge più un solo </a:t>
            </a:r>
            <a:r>
              <a:rPr lang="it-IT" i="1" dirty="0" err="1" smtClean="0"/>
              <a:t>libro…</a:t>
            </a:r>
            <a:r>
              <a:rPr lang="it-IT" i="1" dirty="0" smtClean="0"/>
              <a:t>, non lo riconosco più, non sembra più lui...”</a:t>
            </a:r>
            <a:r>
              <a:rPr lang="it-IT" dirty="0" smtClean="0"/>
              <a:t>)</a:t>
            </a:r>
          </a:p>
          <a:p>
            <a:r>
              <a:rPr lang="it-IT" b="1" dirty="0" smtClean="0"/>
              <a:t> per darsi al nulla. </a:t>
            </a:r>
            <a:endParaRPr lang="it-IT" b="1" i="1" dirty="0">
              <a:solidFill>
                <a:srgbClr val="92D050"/>
              </a:solidFill>
            </a:endParaRPr>
          </a:p>
        </p:txBody>
      </p:sp>
      <p:sp>
        <p:nvSpPr>
          <p:cNvPr id="7" name="CasellaDiTesto 6"/>
          <p:cNvSpPr txBox="1"/>
          <p:nvPr/>
        </p:nvSpPr>
        <p:spPr>
          <a:xfrm>
            <a:off x="266218" y="5500702"/>
            <a:ext cx="8663500" cy="1200329"/>
          </a:xfrm>
          <a:prstGeom prst="rect">
            <a:avLst/>
          </a:prstGeom>
          <a:solidFill>
            <a:schemeClr val="tx2">
              <a:lumMod val="40000"/>
              <a:lumOff val="60000"/>
            </a:schemeClr>
          </a:solidFill>
        </p:spPr>
        <p:txBody>
          <a:bodyPr wrap="square" rtlCol="0">
            <a:spAutoFit/>
          </a:bodyPr>
          <a:lstStyle/>
          <a:p>
            <a:pPr algn="ctr"/>
            <a:r>
              <a:rPr lang="it-IT" dirty="0" smtClean="0"/>
              <a:t>In una società basata sul successo, sul guadagno, sul vincere, l’adolescente </a:t>
            </a:r>
          </a:p>
          <a:p>
            <a:pPr algn="ctr"/>
            <a:r>
              <a:rPr lang="it-IT" b="1" i="1" dirty="0" smtClean="0"/>
              <a:t>ci sbatte in faccia il suo ‘perdere tempo’</a:t>
            </a:r>
            <a:r>
              <a:rPr lang="it-IT" b="1" dirty="0" smtClean="0"/>
              <a:t>, </a:t>
            </a:r>
            <a:r>
              <a:rPr lang="it-IT" dirty="0" smtClean="0"/>
              <a:t>davanti ai videogiochi, dormendo, rannicchiato ore sul divano di casa, incontrando amici discutibili o passando il tempo a fare cose inutili o francamente riprovevoli.</a:t>
            </a:r>
          </a:p>
        </p:txBody>
      </p:sp>
      <p:sp>
        <p:nvSpPr>
          <p:cNvPr id="8" name="CasellaDiTesto 7"/>
          <p:cNvSpPr txBox="1"/>
          <p:nvPr/>
        </p:nvSpPr>
        <p:spPr>
          <a:xfrm>
            <a:off x="214314" y="262574"/>
            <a:ext cx="3286116" cy="523220"/>
          </a:xfrm>
          <a:prstGeom prst="rect">
            <a:avLst/>
          </a:prstGeom>
          <a:solidFill>
            <a:schemeClr val="bg1"/>
          </a:solidFill>
        </p:spPr>
        <p:txBody>
          <a:bodyPr wrap="square" rtlCol="0">
            <a:spAutoFit/>
          </a:bodyPr>
          <a:lstStyle/>
          <a:p>
            <a:pPr algn="ctr"/>
            <a:r>
              <a:rPr lang="it-IT" sz="2800" dirty="0" smtClean="0">
                <a:solidFill>
                  <a:schemeClr val="bg2">
                    <a:lumMod val="25000"/>
                  </a:schemeClr>
                </a:solidFill>
                <a:latin typeface="Bodoni MT Black" pitchFamily="18" charset="0"/>
              </a:rPr>
              <a:t>NOIA</a:t>
            </a:r>
            <a:endParaRPr lang="it-IT" sz="2800" dirty="0">
              <a:solidFill>
                <a:schemeClr val="bg2">
                  <a:lumMod val="25000"/>
                </a:schemeClr>
              </a:solidFill>
              <a:latin typeface="Bodoni MT Black" pitchFamily="18" charset="0"/>
            </a:endParaRPr>
          </a:p>
        </p:txBody>
      </p:sp>
      <p:pic>
        <p:nvPicPr>
          <p:cNvPr id="12290" name="Picture 2"/>
          <p:cNvPicPr>
            <a:picLocks noChangeAspect="1" noChangeArrowheads="1"/>
          </p:cNvPicPr>
          <p:nvPr/>
        </p:nvPicPr>
        <p:blipFill>
          <a:blip r:embed="rId2"/>
          <a:srcRect/>
          <a:stretch>
            <a:fillRect/>
          </a:stretch>
        </p:blipFill>
        <p:spPr bwMode="auto">
          <a:xfrm>
            <a:off x="4059697" y="714356"/>
            <a:ext cx="4941459" cy="3284011"/>
          </a:xfrm>
          <a:prstGeom prst="rect">
            <a:avLst/>
          </a:prstGeom>
          <a:noFill/>
          <a:ln w="9525">
            <a:noFill/>
            <a:miter lim="800000"/>
            <a:headEnd/>
            <a:tailEnd/>
          </a:ln>
          <a:effectLst/>
        </p:spPr>
      </p:pic>
      <p:sp>
        <p:nvSpPr>
          <p:cNvPr id="9" name="CasellaDiTesto 8"/>
          <p:cNvSpPr txBox="1"/>
          <p:nvPr/>
        </p:nvSpPr>
        <p:spPr>
          <a:xfrm>
            <a:off x="2928926" y="4572008"/>
            <a:ext cx="6072230" cy="58477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0" scaled="1"/>
            <a:tileRect/>
          </a:gradFill>
        </p:spPr>
        <p:txBody>
          <a:bodyPr wrap="square" rtlCol="0">
            <a:spAutoFit/>
          </a:bodyPr>
          <a:lstStyle/>
          <a:p>
            <a:pPr algn="ctr"/>
            <a:r>
              <a:rPr lang="it-IT" sz="3200" i="1" dirty="0" smtClean="0">
                <a:latin typeface="Arial Black" pitchFamily="34" charset="0"/>
              </a:rPr>
              <a:t>Il tempo sprecato</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6996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8547" name="Picture 3"/>
          <p:cNvPicPr>
            <a:picLocks noChangeAspect="1" noChangeArrowheads="1"/>
          </p:cNvPicPr>
          <p:nvPr/>
        </p:nvPicPr>
        <p:blipFill>
          <a:blip r:embed="rId2"/>
          <a:srcRect/>
          <a:stretch>
            <a:fillRect/>
          </a:stretch>
        </p:blipFill>
        <p:spPr bwMode="auto">
          <a:xfrm>
            <a:off x="1857356" y="2071678"/>
            <a:ext cx="4929222" cy="4572032"/>
          </a:xfrm>
          <a:prstGeom prst="rect">
            <a:avLst/>
          </a:prstGeom>
          <a:noFill/>
          <a:ln w="9525">
            <a:noFill/>
            <a:miter lim="800000"/>
            <a:headEnd/>
            <a:tailEnd/>
          </a:ln>
          <a:effectLst/>
        </p:spPr>
      </p:pic>
      <p:sp>
        <p:nvSpPr>
          <p:cNvPr id="4" name="CasellaDiTesto 3"/>
          <p:cNvSpPr txBox="1"/>
          <p:nvPr/>
        </p:nvSpPr>
        <p:spPr>
          <a:xfrm>
            <a:off x="1000100" y="642918"/>
            <a:ext cx="6858048" cy="1446550"/>
          </a:xfrm>
          <a:prstGeom prst="rect">
            <a:avLst/>
          </a:prstGeom>
          <a:noFill/>
        </p:spPr>
        <p:txBody>
          <a:bodyPr wrap="square" rtlCol="0">
            <a:spAutoFit/>
          </a:bodyPr>
          <a:lstStyle/>
          <a:p>
            <a:pPr algn="ctr"/>
            <a:r>
              <a:rPr lang="it-IT" sz="4400" dirty="0" smtClean="0"/>
              <a:t>Perdono tempo prezioso … si perdono</a:t>
            </a:r>
            <a:endParaRPr lang="it-IT" sz="4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2165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78851" name="Picture 3"/>
          <p:cNvPicPr>
            <a:picLocks noChangeAspect="1" noChangeArrowheads="1"/>
          </p:cNvPicPr>
          <p:nvPr/>
        </p:nvPicPr>
        <p:blipFill>
          <a:blip r:embed="rId2"/>
          <a:srcRect/>
          <a:stretch>
            <a:fillRect/>
          </a:stretch>
        </p:blipFill>
        <p:spPr bwMode="auto">
          <a:xfrm>
            <a:off x="35496" y="44624"/>
            <a:ext cx="8858882" cy="6770178"/>
          </a:xfrm>
          <a:prstGeom prst="rect">
            <a:avLst/>
          </a:prstGeom>
          <a:noFill/>
          <a:ln w="9525">
            <a:noFill/>
            <a:miter lim="800000"/>
            <a:headEnd/>
            <a:tailEnd/>
          </a:ln>
          <a:effectLst/>
        </p:spPr>
      </p:pic>
      <p:sp>
        <p:nvSpPr>
          <p:cNvPr id="4" name="CasellaDiTesto 3"/>
          <p:cNvSpPr txBox="1"/>
          <p:nvPr/>
        </p:nvSpPr>
        <p:spPr>
          <a:xfrm>
            <a:off x="35496" y="2276872"/>
            <a:ext cx="8858280" cy="4893647"/>
          </a:xfrm>
          <a:prstGeom prst="rect">
            <a:avLst/>
          </a:prstGeom>
          <a:solidFill>
            <a:schemeClr val="bg1">
              <a:alpha val="69020"/>
            </a:schemeClr>
          </a:solidFill>
        </p:spPr>
        <p:txBody>
          <a:bodyPr wrap="square" rtlCol="0">
            <a:spAutoFit/>
          </a:bodyPr>
          <a:lstStyle/>
          <a:p>
            <a:pPr algn="r"/>
            <a:endParaRPr lang="it-IT" sz="2400" dirty="0" smtClean="0">
              <a:solidFill>
                <a:schemeClr val="tx2">
                  <a:lumMod val="50000"/>
                </a:schemeClr>
              </a:solidFill>
            </a:endParaRPr>
          </a:p>
          <a:p>
            <a:pPr algn="r"/>
            <a:r>
              <a:rPr lang="it-IT" sz="2400" b="1" i="1" dirty="0" smtClean="0">
                <a:solidFill>
                  <a:schemeClr val="tx2">
                    <a:lumMod val="50000"/>
                  </a:schemeClr>
                </a:solidFill>
              </a:rPr>
              <a:t>Dove si è rotto il filo di seta che ci univa e scendeva giù, giù, giù, giù negli abissi e dall'universo scendeva giù, giù, giù, giù negli abissi e andrò a cercarlo adesso.</a:t>
            </a:r>
            <a:r>
              <a:rPr lang="it-IT" sz="2400" dirty="0" smtClean="0">
                <a:solidFill>
                  <a:schemeClr val="tx2">
                    <a:lumMod val="50000"/>
                  </a:schemeClr>
                </a:solidFill>
              </a:rPr>
              <a:t> </a:t>
            </a:r>
            <a:br>
              <a:rPr lang="it-IT" sz="2400" dirty="0" smtClean="0">
                <a:solidFill>
                  <a:schemeClr val="tx2">
                    <a:lumMod val="50000"/>
                  </a:schemeClr>
                </a:solidFill>
              </a:rPr>
            </a:br>
            <a:r>
              <a:rPr lang="it-IT" sz="2400" dirty="0" smtClean="0">
                <a:solidFill>
                  <a:schemeClr val="tx2">
                    <a:lumMod val="50000"/>
                  </a:schemeClr>
                </a:solidFill>
              </a:rPr>
              <a:t/>
            </a:r>
            <a:br>
              <a:rPr lang="it-IT" sz="2400" dirty="0" smtClean="0">
                <a:solidFill>
                  <a:schemeClr val="tx2">
                    <a:lumMod val="50000"/>
                  </a:schemeClr>
                </a:solidFill>
              </a:rPr>
            </a:br>
            <a:r>
              <a:rPr lang="it-IT" sz="2400" dirty="0" smtClean="0">
                <a:solidFill>
                  <a:schemeClr val="tx2">
                    <a:lumMod val="50000"/>
                  </a:schemeClr>
                </a:solidFill>
              </a:rPr>
              <a:t>Io, se solo sapessi dov'è, </a:t>
            </a:r>
            <a:br>
              <a:rPr lang="it-IT" sz="2400" dirty="0" smtClean="0">
                <a:solidFill>
                  <a:schemeClr val="tx2">
                    <a:lumMod val="50000"/>
                  </a:schemeClr>
                </a:solidFill>
              </a:rPr>
            </a:br>
            <a:r>
              <a:rPr lang="it-IT" sz="2400" dirty="0" smtClean="0">
                <a:solidFill>
                  <a:schemeClr val="tx2">
                    <a:lumMod val="50000"/>
                  </a:schemeClr>
                </a:solidFill>
              </a:rPr>
              <a:t>dove ho perso la mia </a:t>
            </a:r>
            <a:r>
              <a:rPr lang="it-IT" sz="2400" b="1" dirty="0" smtClean="0">
                <a:solidFill>
                  <a:schemeClr val="tx2">
                    <a:lumMod val="50000"/>
                  </a:schemeClr>
                </a:solidFill>
              </a:rPr>
              <a:t>pazienza</a:t>
            </a:r>
            <a:r>
              <a:rPr lang="it-IT" sz="2400" dirty="0" smtClean="0">
                <a:solidFill>
                  <a:schemeClr val="tx2">
                    <a:lumMod val="50000"/>
                  </a:schemeClr>
                </a:solidFill>
              </a:rPr>
              <a:t> </a:t>
            </a:r>
            <a:br>
              <a:rPr lang="it-IT" sz="2400" dirty="0" smtClean="0">
                <a:solidFill>
                  <a:schemeClr val="tx2">
                    <a:lumMod val="50000"/>
                  </a:schemeClr>
                </a:solidFill>
              </a:rPr>
            </a:br>
            <a:r>
              <a:rPr lang="it-IT" sz="2400" dirty="0" smtClean="0">
                <a:solidFill>
                  <a:schemeClr val="tx2">
                    <a:lumMod val="50000"/>
                  </a:schemeClr>
                </a:solidFill>
              </a:rPr>
              <a:t>e lasciato </a:t>
            </a:r>
            <a:r>
              <a:rPr lang="it-IT" sz="2400" b="1" dirty="0" smtClean="0">
                <a:solidFill>
                  <a:schemeClr val="tx2">
                    <a:lumMod val="50000"/>
                  </a:schemeClr>
                </a:solidFill>
              </a:rPr>
              <a:t>la speranza</a:t>
            </a:r>
            <a:r>
              <a:rPr lang="it-IT" sz="2400" dirty="0" smtClean="0">
                <a:solidFill>
                  <a:schemeClr val="tx2">
                    <a:lumMod val="50000"/>
                  </a:schemeClr>
                </a:solidFill>
              </a:rPr>
              <a:t> </a:t>
            </a:r>
            <a:br>
              <a:rPr lang="it-IT" sz="2400" dirty="0" smtClean="0">
                <a:solidFill>
                  <a:schemeClr val="tx2">
                    <a:lumMod val="50000"/>
                  </a:schemeClr>
                </a:solidFill>
              </a:rPr>
            </a:br>
            <a:r>
              <a:rPr lang="it-IT" sz="2400" dirty="0" smtClean="0">
                <a:solidFill>
                  <a:schemeClr val="tx2">
                    <a:lumMod val="50000"/>
                  </a:schemeClr>
                </a:solidFill>
              </a:rPr>
              <a:t>per trovare indifferenza, </a:t>
            </a:r>
          </a:p>
          <a:p>
            <a:pPr algn="r"/>
            <a:r>
              <a:rPr lang="it-IT" sz="2400" dirty="0" smtClean="0">
                <a:solidFill>
                  <a:schemeClr val="tx2">
                    <a:lumMod val="50000"/>
                  </a:schemeClr>
                </a:solidFill>
              </a:rPr>
              <a:t>freddo e apparenza.</a:t>
            </a:r>
            <a:endParaRPr lang="it-IT" sz="2400" dirty="0" smtClean="0"/>
          </a:p>
          <a:p>
            <a:pPr algn="r"/>
            <a:endParaRPr lang="it-IT" sz="2400" dirty="0" smtClean="0"/>
          </a:p>
          <a:p>
            <a:pPr algn="r"/>
            <a:endParaRPr lang="it-IT" sz="2400" dirty="0" smtClean="0">
              <a:solidFill>
                <a:schemeClr val="tx2">
                  <a:lumMod val="75000"/>
                </a:schemeClr>
              </a:solidFill>
            </a:endParaRPr>
          </a:p>
          <a:p>
            <a:pPr algn="r"/>
            <a:endParaRPr lang="it-IT" sz="2400" dirty="0" smtClean="0">
              <a:solidFill>
                <a:schemeClr val="tx2">
                  <a:lumMod val="75000"/>
                </a:schemeClr>
              </a:solidFill>
            </a:endParaRPr>
          </a:p>
        </p:txBody>
      </p:sp>
      <p:sp>
        <p:nvSpPr>
          <p:cNvPr id="3" name="CasellaDiTesto 2">
            <a:hlinkClick r:id="rId3" action="ppaction://hlinkfile"/>
          </p:cNvPr>
          <p:cNvSpPr txBox="1"/>
          <p:nvPr/>
        </p:nvSpPr>
        <p:spPr>
          <a:xfrm>
            <a:off x="467544" y="6237312"/>
            <a:ext cx="5076646" cy="369332"/>
          </a:xfrm>
          <a:prstGeom prst="rect">
            <a:avLst/>
          </a:prstGeom>
          <a:noFill/>
          <a:ln>
            <a:solidFill>
              <a:schemeClr val="bg2">
                <a:lumMod val="50000"/>
              </a:schemeClr>
            </a:solidFill>
          </a:ln>
        </p:spPr>
        <p:txBody>
          <a:bodyPr wrap="none" rtlCol="0">
            <a:spAutoFit/>
          </a:bodyPr>
          <a:lstStyle/>
          <a:p>
            <a:r>
              <a:rPr lang="it-IT" b="1" i="1" dirty="0" smtClean="0">
                <a:solidFill>
                  <a:schemeClr val="tx2">
                    <a:lumMod val="50000"/>
                  </a:schemeClr>
                </a:solidFill>
                <a:latin typeface="Arial Black" pitchFamily="34" charset="0"/>
              </a:rPr>
              <a:t>UN FILO DI SETA NEGLI ABISSI   - </a:t>
            </a:r>
            <a:r>
              <a:rPr lang="it-IT" dirty="0" smtClean="0">
                <a:solidFill>
                  <a:schemeClr val="tx2">
                    <a:lumMod val="50000"/>
                  </a:schemeClr>
                </a:solidFill>
              </a:rPr>
              <a:t>ELISA</a:t>
            </a:r>
            <a:endParaRPr lang="it-IT" dirty="0">
              <a:solidFill>
                <a:schemeClr val="tx2">
                  <a:lumMod val="50000"/>
                </a:schemeClr>
              </a:solidFill>
            </a:endParaRPr>
          </a:p>
        </p:txBody>
      </p:sp>
      <p:pic>
        <p:nvPicPr>
          <p:cNvPr id="5" name="Picture 2" descr="http://www.psicologo-romanord.it/ita/Articoli/index_files/figli-genitori.pn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13545" y="4068128"/>
            <a:ext cx="2448271" cy="19895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Rettangolo 1"/>
          <p:cNvSpPr/>
          <p:nvPr/>
        </p:nvSpPr>
        <p:spPr>
          <a:xfrm>
            <a:off x="1475656" y="22835"/>
            <a:ext cx="4572000" cy="923330"/>
          </a:xfrm>
          <a:prstGeom prst="rect">
            <a:avLst/>
          </a:prstGeom>
        </p:spPr>
        <p:txBody>
          <a:bodyPr>
            <a:spAutoFit/>
          </a:bodyPr>
          <a:lstStyle/>
          <a:p>
            <a:r>
              <a:rPr lang="it-IT" dirty="0" smtClean="0">
                <a:solidFill>
                  <a:schemeClr val="tx2">
                    <a:lumMod val="50000"/>
                  </a:schemeClr>
                </a:solidFill>
              </a:rPr>
              <a:t>.</a:t>
            </a:r>
            <a:r>
              <a:rPr lang="it-IT" dirty="0">
                <a:solidFill>
                  <a:schemeClr val="tx2">
                    <a:lumMod val="50000"/>
                  </a:schemeClr>
                </a:solidFill>
              </a:rPr>
              <a:t> </a:t>
            </a:r>
            <a:br>
              <a:rPr lang="it-IT" dirty="0">
                <a:solidFill>
                  <a:schemeClr val="tx2">
                    <a:lumMod val="50000"/>
                  </a:schemeClr>
                </a:solidFill>
              </a:rPr>
            </a:br>
            <a:r>
              <a:rPr lang="it-IT" dirty="0">
                <a:solidFill>
                  <a:schemeClr val="tx2">
                    <a:lumMod val="50000"/>
                  </a:schemeClr>
                </a:solidFill>
              </a:rPr>
              <a:t/>
            </a:r>
            <a:br>
              <a:rPr lang="it-IT" dirty="0">
                <a:solidFill>
                  <a:schemeClr val="tx2">
                    <a:lumMod val="50000"/>
                  </a:schemeClr>
                </a:solidFill>
              </a:rPr>
            </a:br>
            <a:endParaRPr lang="it-IT" dirty="0"/>
          </a:p>
        </p:txBody>
      </p:sp>
      <p:sp>
        <p:nvSpPr>
          <p:cNvPr id="7" name="CasellaDiTesto 6"/>
          <p:cNvSpPr txBox="1"/>
          <p:nvPr/>
        </p:nvSpPr>
        <p:spPr>
          <a:xfrm>
            <a:off x="179512" y="337880"/>
            <a:ext cx="8540674" cy="1938992"/>
          </a:xfrm>
          <a:prstGeom prst="rect">
            <a:avLst/>
          </a:prstGeom>
          <a:solidFill>
            <a:schemeClr val="bg1">
              <a:alpha val="69020"/>
            </a:schemeClr>
          </a:solidFill>
        </p:spPr>
        <p:txBody>
          <a:bodyPr wrap="square" rtlCol="0">
            <a:spAutoFit/>
          </a:bodyPr>
          <a:lstStyle/>
          <a:p>
            <a:pPr algn="r"/>
            <a:r>
              <a:rPr lang="it-IT" sz="2400" dirty="0" smtClean="0">
                <a:solidFill>
                  <a:schemeClr val="tx2">
                    <a:lumMod val="50000"/>
                  </a:schemeClr>
                </a:solidFill>
              </a:rPr>
              <a:t>O</a:t>
            </a:r>
            <a:r>
              <a:rPr lang="it-IT" sz="2400" dirty="0">
                <a:solidFill>
                  <a:schemeClr val="tx2">
                    <a:lumMod val="50000"/>
                  </a:schemeClr>
                </a:solidFill>
              </a:rPr>
              <a:t>, se solo sapessi cos'è, </a:t>
            </a:r>
            <a:br>
              <a:rPr lang="it-IT" sz="2400" dirty="0">
                <a:solidFill>
                  <a:schemeClr val="tx2">
                    <a:lumMod val="50000"/>
                  </a:schemeClr>
                </a:solidFill>
              </a:rPr>
            </a:br>
            <a:r>
              <a:rPr lang="it-IT" sz="2400" dirty="0">
                <a:solidFill>
                  <a:schemeClr val="tx2">
                    <a:lumMod val="50000"/>
                  </a:schemeClr>
                </a:solidFill>
              </a:rPr>
              <a:t>cosa c'è dietro a quell'</a:t>
            </a:r>
            <a:r>
              <a:rPr lang="it-IT" sz="2400" b="1" dirty="0">
                <a:solidFill>
                  <a:schemeClr val="tx2">
                    <a:lumMod val="50000"/>
                  </a:schemeClr>
                </a:solidFill>
              </a:rPr>
              <a:t>ombra</a:t>
            </a:r>
            <a:r>
              <a:rPr lang="it-IT" sz="2400" dirty="0">
                <a:solidFill>
                  <a:schemeClr val="tx2">
                    <a:lumMod val="50000"/>
                  </a:schemeClr>
                </a:solidFill>
              </a:rPr>
              <a:t>, </a:t>
            </a:r>
            <a:br>
              <a:rPr lang="it-IT" sz="2400" dirty="0">
                <a:solidFill>
                  <a:schemeClr val="tx2">
                    <a:lumMod val="50000"/>
                  </a:schemeClr>
                </a:solidFill>
              </a:rPr>
            </a:br>
            <a:r>
              <a:rPr lang="it-IT" sz="2400" dirty="0">
                <a:solidFill>
                  <a:schemeClr val="tx2">
                    <a:lumMod val="50000"/>
                  </a:schemeClr>
                </a:solidFill>
              </a:rPr>
              <a:t>a quella </a:t>
            </a:r>
            <a:r>
              <a:rPr lang="it-IT" sz="2400" b="1" dirty="0">
                <a:solidFill>
                  <a:schemeClr val="tx2">
                    <a:lumMod val="50000"/>
                  </a:schemeClr>
                </a:solidFill>
              </a:rPr>
              <a:t>paura</a:t>
            </a:r>
            <a:r>
              <a:rPr lang="it-IT" sz="2400" dirty="0">
                <a:solidFill>
                  <a:schemeClr val="tx2">
                    <a:lumMod val="50000"/>
                  </a:schemeClr>
                </a:solidFill>
              </a:rPr>
              <a:t> </a:t>
            </a:r>
            <a:br>
              <a:rPr lang="it-IT" sz="2400" dirty="0">
                <a:solidFill>
                  <a:schemeClr val="tx2">
                    <a:lumMod val="50000"/>
                  </a:schemeClr>
                </a:solidFill>
              </a:rPr>
            </a:br>
            <a:r>
              <a:rPr lang="it-IT" sz="2400" dirty="0">
                <a:solidFill>
                  <a:schemeClr val="tx2">
                    <a:lumMod val="50000"/>
                  </a:schemeClr>
                </a:solidFill>
              </a:rPr>
              <a:t>che ti fa cambiare faccia </a:t>
            </a:r>
            <a:br>
              <a:rPr lang="it-IT" sz="2400" dirty="0">
                <a:solidFill>
                  <a:schemeClr val="tx2">
                    <a:lumMod val="50000"/>
                  </a:schemeClr>
                </a:solidFill>
              </a:rPr>
            </a:br>
            <a:r>
              <a:rPr lang="it-IT" sz="2400" dirty="0">
                <a:solidFill>
                  <a:schemeClr val="tx2">
                    <a:lumMod val="50000"/>
                  </a:schemeClr>
                </a:solidFill>
              </a:rPr>
              <a:t>e </a:t>
            </a:r>
            <a:r>
              <a:rPr lang="it-IT" sz="2400" b="1" dirty="0">
                <a:solidFill>
                  <a:schemeClr val="tx2">
                    <a:lumMod val="50000"/>
                  </a:schemeClr>
                </a:solidFill>
              </a:rPr>
              <a:t>fa dire quello che non si </a:t>
            </a:r>
            <a:r>
              <a:rPr lang="it-IT" sz="2400" b="1" dirty="0" smtClean="0">
                <a:solidFill>
                  <a:schemeClr val="tx2">
                    <a:lumMod val="50000"/>
                  </a:schemeClr>
                </a:solidFill>
              </a:rPr>
              <a:t>pensa</a:t>
            </a:r>
            <a:endParaRPr lang="it-IT" sz="2400" dirty="0" smtClean="0">
              <a:solidFill>
                <a:schemeClr val="tx2">
                  <a:lumMod val="7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5405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3275856" y="188640"/>
            <a:ext cx="5400600" cy="2223120"/>
          </a:xfrm>
          <a:solidFill>
            <a:schemeClr val="bg1"/>
          </a:solidFill>
        </p:spPr>
        <p:txBody>
          <a:bodyPr>
            <a:normAutofit fontScale="90000"/>
          </a:bodyPr>
          <a:lstStyle/>
          <a:p>
            <a:pPr algn="ctr"/>
            <a:r>
              <a:rPr lang="it-IT" dirty="0" smtClean="0">
                <a:solidFill>
                  <a:schemeClr val="accent3">
                    <a:lumMod val="75000"/>
                  </a:schemeClr>
                </a:solidFill>
              </a:rPr>
              <a:t>E Se il tempo … fosse stato fermo </a:t>
            </a:r>
            <a:br>
              <a:rPr lang="it-IT" dirty="0" smtClean="0">
                <a:solidFill>
                  <a:schemeClr val="accent3">
                    <a:lumMod val="75000"/>
                  </a:schemeClr>
                </a:solidFill>
              </a:rPr>
            </a:br>
            <a:r>
              <a:rPr lang="it-IT" dirty="0" smtClean="0">
                <a:solidFill>
                  <a:schemeClr val="accent6"/>
                </a:solidFill>
              </a:rPr>
              <a:t>fino a quel momento,</a:t>
            </a:r>
            <a:r>
              <a:rPr lang="it-IT" dirty="0" smtClean="0">
                <a:solidFill>
                  <a:srgbClr val="FF0000"/>
                </a:solidFill>
              </a:rPr>
              <a:t/>
            </a:r>
            <a:br>
              <a:rPr lang="it-IT" dirty="0" smtClean="0">
                <a:solidFill>
                  <a:srgbClr val="FF0000"/>
                </a:solidFill>
              </a:rPr>
            </a:br>
            <a:r>
              <a:rPr lang="it-IT" dirty="0" smtClean="0">
                <a:solidFill>
                  <a:srgbClr val="FF0000"/>
                </a:solidFill>
              </a:rPr>
              <a:t> </a:t>
            </a:r>
            <a:r>
              <a:rPr lang="it-IT" dirty="0" smtClean="0">
                <a:solidFill>
                  <a:schemeClr val="accent3">
                    <a:lumMod val="75000"/>
                  </a:schemeClr>
                </a:solidFill>
              </a:rPr>
              <a:t>e non da </a:t>
            </a:r>
            <a:r>
              <a:rPr lang="it-IT" dirty="0" err="1" smtClean="0">
                <a:solidFill>
                  <a:schemeClr val="accent3">
                    <a:lumMod val="75000"/>
                  </a:schemeClr>
                </a:solidFill>
              </a:rPr>
              <a:t>li’</a:t>
            </a:r>
            <a:r>
              <a:rPr lang="it-IT" dirty="0" smtClean="0">
                <a:solidFill>
                  <a:schemeClr val="accent3">
                    <a:lumMod val="75000"/>
                  </a:schemeClr>
                </a:solidFill>
              </a:rPr>
              <a:t> in poi?</a:t>
            </a:r>
            <a:endParaRPr lang="it-IT" dirty="0">
              <a:solidFill>
                <a:schemeClr val="accent3">
                  <a:lumMod val="75000"/>
                </a:schemeClr>
              </a:solidFill>
            </a:endParaRPr>
          </a:p>
        </p:txBody>
      </p:sp>
      <p:sp>
        <p:nvSpPr>
          <p:cNvPr id="4" name="Titolo 1"/>
          <p:cNvSpPr txBox="1">
            <a:spLocks/>
          </p:cNvSpPr>
          <p:nvPr/>
        </p:nvSpPr>
        <p:spPr>
          <a:xfrm>
            <a:off x="1115616" y="4581128"/>
            <a:ext cx="4536504" cy="2160240"/>
          </a:xfrm>
          <a:prstGeom prst="rect">
            <a:avLst/>
          </a:prstGeom>
        </p:spPr>
        <p:txBody>
          <a:bodyPr vert="horz" lIns="45720" tIns="0" rIns="45720" bIns="0" anchor="b" anchorCtr="0">
            <a:normAutofit fontScale="97500" lnSpcReduction="100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lstStyle>
          <a:p>
            <a:pPr algn="ctr"/>
            <a:r>
              <a:rPr lang="it-IT" dirty="0" smtClean="0">
                <a:solidFill>
                  <a:schemeClr val="accent6">
                    <a:lumMod val="75000"/>
                  </a:schemeClr>
                </a:solidFill>
              </a:rPr>
              <a:t>E Se lo sbadiglio fosse un </a:t>
            </a:r>
            <a:r>
              <a:rPr lang="it-IT" dirty="0" smtClean="0">
                <a:solidFill>
                  <a:srgbClr val="002060"/>
                </a:solidFill>
              </a:rPr>
              <a:t>‘urlo’ </a:t>
            </a:r>
            <a:r>
              <a:rPr lang="it-IT" dirty="0" smtClean="0">
                <a:solidFill>
                  <a:schemeClr val="accent6">
                    <a:lumMod val="75000"/>
                  </a:schemeClr>
                </a:solidFill>
              </a:rPr>
              <a:t>soffocato,</a:t>
            </a:r>
          </a:p>
          <a:p>
            <a:pPr algn="ctr"/>
            <a:r>
              <a:rPr lang="it-IT" dirty="0" smtClean="0">
                <a:solidFill>
                  <a:schemeClr val="accent6">
                    <a:lumMod val="75000"/>
                  </a:schemeClr>
                </a:solidFill>
              </a:rPr>
              <a:t> in silenzioso?</a:t>
            </a:r>
            <a:endParaRPr lang="it-IT" dirty="0">
              <a:solidFill>
                <a:schemeClr val="accent6">
                  <a:lumMod val="75000"/>
                </a:schemeClr>
              </a:solidFill>
            </a:endParaRPr>
          </a:p>
        </p:txBody>
      </p:sp>
      <p:pic>
        <p:nvPicPr>
          <p:cNvPr id="2050" name="Picture 2" descr="Urlo di Munch"/>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24128" y="2636912"/>
            <a:ext cx="3116188" cy="383137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2" name="Picture 4" descr="quadri in vendita online  - COME ELIA FERMO' IL TEMPO "/>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7504" y="100769"/>
            <a:ext cx="2880320" cy="399351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Rettangolo 4"/>
          <p:cNvSpPr/>
          <p:nvPr/>
        </p:nvSpPr>
        <p:spPr>
          <a:xfrm>
            <a:off x="197768" y="4057908"/>
            <a:ext cx="2574032" cy="523220"/>
          </a:xfrm>
          <a:prstGeom prst="rect">
            <a:avLst/>
          </a:prstGeom>
        </p:spPr>
        <p:txBody>
          <a:bodyPr wrap="square">
            <a:spAutoFit/>
          </a:bodyPr>
          <a:lstStyle/>
          <a:p>
            <a:r>
              <a:rPr lang="it-IT" sz="1400" b="1" dirty="0"/>
              <a:t>COME ELIA FERMO' IL </a:t>
            </a:r>
            <a:r>
              <a:rPr lang="it-IT" sz="1400" b="1" dirty="0" smtClean="0"/>
              <a:t>TEMPO di</a:t>
            </a:r>
            <a:r>
              <a:rPr lang="it-IT" sz="1400" i="1" dirty="0" smtClean="0">
                <a:hlinkClick r:id="rId4" tooltip="quadri in vendita del pittore ARTURO DE MENEGO"/>
              </a:rPr>
              <a:t> </a:t>
            </a:r>
            <a:r>
              <a:rPr lang="it-IT" sz="1400" i="1" u="sng" dirty="0" smtClean="0">
                <a:hlinkClick r:id="rId4" tooltip="quadri in vendita del pittore ARTURO DE MENEGO"/>
              </a:rPr>
              <a:t>ARTURO</a:t>
            </a:r>
            <a:r>
              <a:rPr lang="it-IT" sz="1400" i="1" u="sng" dirty="0">
                <a:hlinkClick r:id="rId4" tooltip="quadri in vendita del pittore ARTURO DE MENEGO"/>
              </a:rPr>
              <a:t> DE </a:t>
            </a:r>
            <a:r>
              <a:rPr lang="it-IT" sz="1400" i="1" u="sng" dirty="0" smtClean="0">
                <a:hlinkClick r:id="rId4" tooltip="quadri in vendita del pittore ARTURO DE MENEGO"/>
              </a:rPr>
              <a:t>MENEGO</a:t>
            </a:r>
            <a:endParaRPr lang="it-IT" sz="1400" i="1" dirty="0"/>
          </a:p>
        </p:txBody>
      </p:sp>
      <p:sp>
        <p:nvSpPr>
          <p:cNvPr id="8" name="Rettangolo 7"/>
          <p:cNvSpPr/>
          <p:nvPr/>
        </p:nvSpPr>
        <p:spPr>
          <a:xfrm>
            <a:off x="6948264" y="6525344"/>
            <a:ext cx="1728192" cy="307777"/>
          </a:xfrm>
          <a:prstGeom prst="rect">
            <a:avLst/>
          </a:prstGeom>
        </p:spPr>
        <p:txBody>
          <a:bodyPr wrap="square">
            <a:spAutoFit/>
          </a:bodyPr>
          <a:lstStyle/>
          <a:p>
            <a:r>
              <a:rPr lang="it-IT" sz="1400" b="1" dirty="0" smtClean="0"/>
              <a:t>URLO di</a:t>
            </a:r>
            <a:r>
              <a:rPr lang="it-IT" sz="1400" i="1" dirty="0" smtClean="0">
                <a:hlinkClick r:id="rId4" tooltip="quadri in vendita del pittore ARTURO DE MENEGO"/>
              </a:rPr>
              <a:t> MUNCH</a:t>
            </a:r>
            <a:endParaRPr lang="it-IT" sz="1400"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76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101589" y="500042"/>
            <a:ext cx="2827337" cy="2476500"/>
          </a:xfrm>
          <a:prstGeom prst="rect">
            <a:avLst/>
          </a:prstGeom>
          <a:noFill/>
          <a:ln w="9525">
            <a:noFill/>
            <a:miter lim="800000"/>
            <a:headEnd/>
            <a:tailEnd/>
          </a:ln>
          <a:effectLst/>
        </p:spPr>
      </p:pic>
      <p:sp>
        <p:nvSpPr>
          <p:cNvPr id="2" name="Segnaposto contenuto 1"/>
          <p:cNvSpPr>
            <a:spLocks noGrp="1"/>
          </p:cNvSpPr>
          <p:nvPr>
            <p:ph idx="1"/>
          </p:nvPr>
        </p:nvSpPr>
        <p:spPr>
          <a:xfrm>
            <a:off x="857224" y="2571744"/>
            <a:ext cx="8072494" cy="4143404"/>
          </a:xfrm>
          <a:solidFill>
            <a:schemeClr val="bg1"/>
          </a:solidFill>
        </p:spPr>
        <p:txBody>
          <a:bodyPr>
            <a:normAutofit lnSpcReduction="10000"/>
          </a:bodyPr>
          <a:lstStyle/>
          <a:p>
            <a:pPr>
              <a:buNone/>
            </a:pPr>
            <a:r>
              <a:rPr lang="it-IT" i="1" dirty="0" smtClean="0"/>
              <a:t>Melanie Klein, una dei pionieri della psicoanalisi infantile e della tecnica del gioco, scrive nel 1923 che </a:t>
            </a:r>
            <a:r>
              <a:rPr lang="it-IT" i="1" dirty="0" smtClean="0">
                <a:solidFill>
                  <a:schemeClr val="tx2"/>
                </a:solidFill>
              </a:rPr>
              <a:t>ciò che appare come “mera indolenza” in alcuni bambini, non è altro che </a:t>
            </a:r>
            <a:r>
              <a:rPr lang="it-IT" i="1" u="sng" dirty="0" smtClean="0">
                <a:solidFill>
                  <a:schemeClr val="tx2"/>
                </a:solidFill>
              </a:rPr>
              <a:t>inibizione</a:t>
            </a:r>
            <a:r>
              <a:rPr lang="it-IT" i="1" dirty="0" smtClean="0">
                <a:solidFill>
                  <a:schemeClr val="tx2"/>
                </a:solidFill>
              </a:rPr>
              <a:t> e “</a:t>
            </a:r>
            <a:r>
              <a:rPr lang="it-IT" i="1" u="sng" dirty="0" smtClean="0">
                <a:solidFill>
                  <a:schemeClr val="tx2"/>
                </a:solidFill>
              </a:rPr>
              <a:t>repulsione” </a:t>
            </a:r>
            <a:r>
              <a:rPr lang="it-IT" i="1" dirty="0" smtClean="0">
                <a:solidFill>
                  <a:schemeClr val="tx2"/>
                </a:solidFill>
              </a:rPr>
              <a:t>per l’apprendimento. </a:t>
            </a:r>
          </a:p>
          <a:p>
            <a:endParaRPr lang="it-IT" i="1" dirty="0" smtClean="0"/>
          </a:p>
          <a:p>
            <a:pPr>
              <a:buNone/>
            </a:pPr>
            <a:r>
              <a:rPr lang="it-IT" i="1" dirty="0" smtClean="0"/>
              <a:t>Utilizza proprio il termine repulsione che credo dica bene di qualcosa che è </a:t>
            </a:r>
            <a:r>
              <a:rPr lang="it-IT" i="1" dirty="0" smtClean="0">
                <a:solidFill>
                  <a:schemeClr val="tx2"/>
                </a:solidFill>
              </a:rPr>
              <a:t>impensabile (nel senso che non si può pensare), inavvicinabile, quasi disgustoso.</a:t>
            </a:r>
            <a:endParaRPr lang="it-IT" i="1" dirty="0">
              <a:solidFill>
                <a:schemeClr val="tx2"/>
              </a:solidFill>
            </a:endParaRPr>
          </a:p>
        </p:txBody>
      </p:sp>
      <p:sp>
        <p:nvSpPr>
          <p:cNvPr id="3" name="Titolo 2"/>
          <p:cNvSpPr>
            <a:spLocks noGrp="1"/>
          </p:cNvSpPr>
          <p:nvPr>
            <p:ph type="title"/>
          </p:nvPr>
        </p:nvSpPr>
        <p:spPr>
          <a:xfrm>
            <a:off x="2928926" y="1428744"/>
            <a:ext cx="6072230" cy="857248"/>
          </a:xfrm>
          <a:solidFill>
            <a:schemeClr val="bg1"/>
          </a:solidFill>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it-IT"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 volte HANNO una VERA </a:t>
            </a:r>
            <a:br>
              <a:rPr lang="it-IT"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it-IT"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‘repulsione’ </a:t>
            </a:r>
            <a:r>
              <a:rPr lang="it-IT" sz="2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per l’apprendimento</a:t>
            </a:r>
            <a:endParaRPr lang="it-IT"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CasellaDiTesto 4"/>
          <p:cNvSpPr txBox="1"/>
          <p:nvPr/>
        </p:nvSpPr>
        <p:spPr>
          <a:xfrm>
            <a:off x="285720" y="142852"/>
            <a:ext cx="2518638" cy="523220"/>
          </a:xfrm>
          <a:prstGeom prst="rect">
            <a:avLst/>
          </a:prstGeom>
          <a:solidFill>
            <a:schemeClr val="bg1"/>
          </a:solidFill>
        </p:spPr>
        <p:txBody>
          <a:bodyPr wrap="none" rtlCol="0">
            <a:spAutoFit/>
          </a:bodyPr>
          <a:lstStyle/>
          <a:p>
            <a:r>
              <a:rPr lang="it-IT" sz="2800" b="1" dirty="0" smtClean="0">
                <a:solidFill>
                  <a:schemeClr val="bg2">
                    <a:lumMod val="25000"/>
                  </a:schemeClr>
                </a:solidFill>
                <a:latin typeface="Bodoni MT Black" pitchFamily="18" charset="0"/>
              </a:rPr>
              <a:t>REPULSIONE</a:t>
            </a:r>
            <a:endParaRPr lang="it-IT" sz="2800" b="1" dirty="0">
              <a:solidFill>
                <a:schemeClr val="bg2">
                  <a:lumMod val="25000"/>
                </a:schemeClr>
              </a:solidFill>
              <a:latin typeface="Bodoni MT Black" pitchFamily="18" charset="0"/>
            </a:endParaRPr>
          </a:p>
        </p:txBody>
      </p:sp>
      <p:sp>
        <p:nvSpPr>
          <p:cNvPr id="4" name="CasellaDiTesto 3"/>
          <p:cNvSpPr txBox="1"/>
          <p:nvPr/>
        </p:nvSpPr>
        <p:spPr bwMode="auto">
          <a:xfrm>
            <a:off x="4211960" y="142852"/>
            <a:ext cx="4608512" cy="830997"/>
          </a:xfrm>
          <a:prstGeom prst="rect">
            <a:avLst/>
          </a:prstGeom>
          <a:solidFill>
            <a:schemeClr val="accent2">
              <a:lumMod val="60000"/>
              <a:lumOff val="40000"/>
            </a:schemeClr>
          </a:solidFill>
          <a:ln w="9525">
            <a:noFill/>
            <a:miter lim="800000"/>
            <a:headEnd/>
            <a:tailEnd/>
          </a:ln>
        </p:spPr>
        <p:txBody>
          <a:bodyPr wrap="square" rtlCol="0">
            <a:spAutoFit/>
          </a:bodyPr>
          <a:lstStyle/>
          <a:p>
            <a:pPr algn="ctr"/>
            <a:r>
              <a:rPr lang="it-IT" sz="2400" b="1" dirty="0" smtClean="0">
                <a:solidFill>
                  <a:srgbClr val="002060"/>
                </a:solidFill>
              </a:rPr>
              <a:t>VA MALE A SCUOLA </a:t>
            </a:r>
          </a:p>
          <a:p>
            <a:pPr algn="ctr"/>
            <a:r>
              <a:rPr lang="it-IT" sz="2400" b="1" dirty="0" smtClean="0">
                <a:solidFill>
                  <a:srgbClr val="002060"/>
                </a:solidFill>
              </a:rPr>
              <a:t>(O NON CI VA PER NIENTE!)</a:t>
            </a:r>
            <a:endParaRPr lang="it-IT" sz="2400" b="1" dirty="0">
              <a:solidFill>
                <a:srgbClr val="00206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4763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2"/>
          <a:srcRect/>
          <a:stretch>
            <a:fillRect/>
          </a:stretch>
        </p:blipFill>
        <p:spPr bwMode="auto">
          <a:xfrm>
            <a:off x="214282" y="142852"/>
            <a:ext cx="4000528" cy="3444899"/>
          </a:xfrm>
          <a:prstGeom prst="rect">
            <a:avLst/>
          </a:prstGeom>
          <a:noFill/>
          <a:ln w="9525">
            <a:noFill/>
            <a:miter lim="800000"/>
            <a:headEnd/>
            <a:tailEnd/>
          </a:ln>
          <a:effectLst/>
        </p:spPr>
      </p:pic>
      <p:sp>
        <p:nvSpPr>
          <p:cNvPr id="8" name="CasellaDiTesto 7"/>
          <p:cNvSpPr txBox="1"/>
          <p:nvPr/>
        </p:nvSpPr>
        <p:spPr>
          <a:xfrm>
            <a:off x="3428992" y="571480"/>
            <a:ext cx="5429288" cy="1569660"/>
          </a:xfrm>
          <a:prstGeom prst="rect">
            <a:avLst/>
          </a:prstGeom>
          <a:solidFill>
            <a:schemeClr val="bg1"/>
          </a:solidFill>
        </p:spPr>
        <p:txBody>
          <a:bodyPr wrap="square" rtlCol="0">
            <a:spAutoFit/>
          </a:bodyPr>
          <a:lstStyle/>
          <a:p>
            <a:pPr algn="ctr"/>
            <a:r>
              <a:rPr lang="it-IT" sz="2400" b="1" dirty="0" smtClean="0"/>
              <a:t>Spesso i genitori sono profondamente preoccupati:</a:t>
            </a:r>
          </a:p>
          <a:p>
            <a:pPr algn="ctr"/>
            <a:r>
              <a:rPr lang="it-IT" sz="2400" b="1" dirty="0" smtClean="0"/>
              <a:t>“Come motivare, allo studio, alle normali e sane attività </a:t>
            </a:r>
            <a:r>
              <a:rPr lang="it-IT" sz="2400" b="1" dirty="0" err="1" smtClean="0"/>
              <a:t>etc</a:t>
            </a:r>
            <a:r>
              <a:rPr lang="it-IT" sz="2400" b="1" dirty="0" smtClean="0"/>
              <a:t>.”!?</a:t>
            </a:r>
            <a:endParaRPr lang="it-IT" sz="2400" b="1" dirty="0"/>
          </a:p>
        </p:txBody>
      </p:sp>
      <p:sp>
        <p:nvSpPr>
          <p:cNvPr id="4" name="CasellaDiTesto 3"/>
          <p:cNvSpPr txBox="1"/>
          <p:nvPr/>
        </p:nvSpPr>
        <p:spPr>
          <a:xfrm>
            <a:off x="2928926" y="5637930"/>
            <a:ext cx="6072230" cy="107721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0" scaled="1"/>
            <a:tileRect/>
          </a:gradFill>
        </p:spPr>
        <p:txBody>
          <a:bodyPr wrap="square" rtlCol="0">
            <a:spAutoFit/>
          </a:bodyPr>
          <a:lstStyle/>
          <a:p>
            <a:pPr algn="ctr"/>
            <a:r>
              <a:rPr lang="it-IT" sz="3200" i="1" dirty="0" smtClean="0">
                <a:latin typeface="Arial Black" pitchFamily="34" charset="0"/>
              </a:rPr>
              <a:t>Il tempo per guardarsi dentro</a:t>
            </a:r>
          </a:p>
        </p:txBody>
      </p:sp>
      <p:sp>
        <p:nvSpPr>
          <p:cNvPr id="10241" name="Rectangle 1"/>
          <p:cNvSpPr>
            <a:spLocks noChangeArrowheads="1"/>
          </p:cNvSpPr>
          <p:nvPr/>
        </p:nvSpPr>
        <p:spPr bwMode="auto">
          <a:xfrm>
            <a:off x="357158" y="3621006"/>
            <a:ext cx="778671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Possiamo pensare che il </a:t>
            </a:r>
            <a:r>
              <a:rPr kumimoji="0" lang="it-IT" sz="2400" b="1"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it-IT"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tempo </a:t>
            </a:r>
            <a:r>
              <a:rPr kumimoji="0" lang="it-IT"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fermo</a:t>
            </a:r>
            <a:r>
              <a:rPr kumimoji="0" lang="it-IT" sz="2400" b="1" i="1" u="none" strike="noStrike" cap="none" normalizeH="0" baseline="0" dirty="0" err="1" smtClean="0">
                <a:ln>
                  <a:noFill/>
                </a:ln>
                <a:solidFill>
                  <a:schemeClr val="tx1"/>
                </a:solidFill>
                <a:effectLst/>
                <a:latin typeface="Calibri"/>
                <a:ea typeface="Calibri" pitchFamily="34" charset="0"/>
                <a:cs typeface="Times New Roman" pitchFamily="18" charset="0"/>
              </a:rPr>
              <a:t>’</a:t>
            </a:r>
            <a:r>
              <a:rPr kumimoji="0" lang="it-IT"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 alcuni giovani adottati in crisi adolescenziale, sia in realt</a:t>
            </a:r>
            <a:r>
              <a:rPr kumimoji="0" lang="it-IT" sz="2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t>
            </a:r>
            <a:r>
              <a:rPr kumimoji="0" lang="it-IT"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espressione esteriore di </a:t>
            </a:r>
            <a:r>
              <a:rPr kumimoji="0" lang="it-IT"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 profondo movimento emotivo</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 un percorso evolutivo che ha i suoi aspetti di rischio, ma che anche </a:t>
            </a:r>
            <a:r>
              <a:rPr kumimoji="0" lang="it-IT"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via di accesso al cambiamento che </a:t>
            </a:r>
            <a:r>
              <a:rPr kumimoji="0" lang="it-IT"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crescita, maturazione, benessere. </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CasellaDiTesto 8"/>
          <p:cNvSpPr txBox="1"/>
          <p:nvPr/>
        </p:nvSpPr>
        <p:spPr bwMode="auto">
          <a:xfrm>
            <a:off x="4572000" y="2571744"/>
            <a:ext cx="4357718" cy="830997"/>
          </a:xfrm>
          <a:prstGeom prst="rect">
            <a:avLst/>
          </a:prstGeom>
          <a:solidFill>
            <a:schemeClr val="bg1">
              <a:lumMod val="85000"/>
            </a:schemeClr>
          </a:solidFill>
          <a:ln w="9525">
            <a:noFill/>
            <a:miter lim="800000"/>
            <a:headEnd/>
            <a:tailEnd/>
          </a:ln>
        </p:spPr>
        <p:txBody>
          <a:bodyPr wrap="square" rtlCol="0">
            <a:spAutoFit/>
          </a:bodyPr>
          <a:lstStyle/>
          <a:p>
            <a:pPr algn="ctr"/>
            <a:r>
              <a:rPr lang="it-IT" sz="2400" b="1" i="1" dirty="0" smtClean="0"/>
              <a:t>Non avallare, ma comprendere</a:t>
            </a:r>
            <a:endParaRPr lang="it-IT" sz="2400" b="1"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77370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73360" y="4005064"/>
            <a:ext cx="7239000" cy="1656184"/>
          </a:xfrm>
        </p:spPr>
        <p:txBody>
          <a:bodyPr>
            <a:normAutofit fontScale="92500" lnSpcReduction="10000"/>
          </a:bodyPr>
          <a:lstStyle/>
          <a:p>
            <a:pPr marL="0" indent="0" algn="ctr">
              <a:buNone/>
            </a:pPr>
            <a:r>
              <a:rPr lang="it-IT" dirty="0"/>
              <a:t> </a:t>
            </a:r>
          </a:p>
          <a:p>
            <a:pPr marL="0" indent="0" algn="ctr">
              <a:buNone/>
            </a:pPr>
            <a:r>
              <a:rPr lang="it-IT" dirty="0"/>
              <a:t>"L'ordine è il piacere della ragione: ma il disordine è la delizia dell'immaginazione"</a:t>
            </a:r>
          </a:p>
          <a:p>
            <a:pPr marL="0" indent="0" algn="ctr">
              <a:buNone/>
            </a:pPr>
            <a:r>
              <a:rPr lang="it-IT" dirty="0"/>
              <a:t>Paul </a:t>
            </a:r>
            <a:r>
              <a:rPr lang="it-IT" dirty="0" err="1"/>
              <a:t>Claudel</a:t>
            </a:r>
            <a:endParaRPr lang="it-IT" dirty="0"/>
          </a:p>
          <a:p>
            <a:pPr marL="0" indent="0" algn="ctr">
              <a:buNone/>
            </a:pPr>
            <a:endParaRPr lang="it-IT" dirty="0"/>
          </a:p>
        </p:txBody>
      </p:sp>
      <p:sp>
        <p:nvSpPr>
          <p:cNvPr id="4" name="Rettangolo 3"/>
          <p:cNvSpPr/>
          <p:nvPr/>
        </p:nvSpPr>
        <p:spPr>
          <a:xfrm>
            <a:off x="611560" y="1484784"/>
            <a:ext cx="7056784" cy="2585323"/>
          </a:xfrm>
          <a:prstGeom prst="rect">
            <a:avLst/>
          </a:prstGeom>
        </p:spPr>
        <p:txBody>
          <a:bodyPr wrap="square">
            <a:spAutoFit/>
          </a:bodyPr>
          <a:lstStyle/>
          <a:p>
            <a:r>
              <a:rPr lang="it-IT" dirty="0"/>
              <a:t>In Natura caos è sinonimo di vita,  mentre ordine è qualcosa di meno vitale, che tende a scorrere sempre negli stessi binari. </a:t>
            </a:r>
            <a:endParaRPr lang="it-IT" dirty="0" smtClean="0"/>
          </a:p>
          <a:p>
            <a:endParaRPr lang="it-IT" dirty="0"/>
          </a:p>
          <a:p>
            <a:r>
              <a:rPr lang="it-IT" dirty="0" smtClean="0"/>
              <a:t>Si </a:t>
            </a:r>
            <a:r>
              <a:rPr lang="it-IT" dirty="0"/>
              <a:t>dovrebbe parlare di caos “intelligente”, di una confusione che ha un senso. </a:t>
            </a:r>
            <a:endParaRPr lang="it-IT" dirty="0" smtClean="0"/>
          </a:p>
          <a:p>
            <a:endParaRPr lang="it-IT" dirty="0"/>
          </a:p>
          <a:p>
            <a:r>
              <a:rPr lang="it-IT" dirty="0" smtClean="0"/>
              <a:t>Biologicamente</a:t>
            </a:r>
            <a:r>
              <a:rPr lang="it-IT" dirty="0"/>
              <a:t>, tutti i processi organici nascenti hanno un che di caotico e quando si “inquadrano” perdono moltissime variabili vitali.</a:t>
            </a:r>
          </a:p>
        </p:txBody>
      </p:sp>
      <p:sp>
        <p:nvSpPr>
          <p:cNvPr id="2" name="CasellaDiTesto 1"/>
          <p:cNvSpPr txBox="1"/>
          <p:nvPr/>
        </p:nvSpPr>
        <p:spPr bwMode="auto">
          <a:xfrm>
            <a:off x="107504" y="188640"/>
            <a:ext cx="7920880" cy="1077218"/>
          </a:xfrm>
          <a:prstGeom prst="rect">
            <a:avLst/>
          </a:prstGeom>
          <a:solidFill>
            <a:srgbClr val="FFFFFF"/>
          </a:solidFill>
          <a:ln w="9525">
            <a:noFill/>
            <a:miter lim="800000"/>
            <a:headEnd/>
            <a:tailEnd/>
          </a:ln>
        </p:spPr>
        <p:txBody>
          <a:bodyPr wrap="square" rtlCol="0">
            <a:spAutoFit/>
          </a:bodyPr>
          <a:lstStyle/>
          <a:p>
            <a:pPr algn="ctr"/>
            <a:r>
              <a:rPr lang="it-IT" sz="3200" b="1" dirty="0" smtClean="0">
                <a:solidFill>
                  <a:schemeClr val="accent1">
                    <a:lumMod val="75000"/>
                  </a:schemeClr>
                </a:solidFill>
              </a:rPr>
              <a:t>Cercando … di mettere ORDINE nel CAOS delle proprie emozioni ed esperienze</a:t>
            </a:r>
            <a:endParaRPr lang="it-IT" sz="3200" b="1" dirty="0">
              <a:solidFill>
                <a:schemeClr val="accent1">
                  <a:lumMod val="75000"/>
                </a:schemeClr>
              </a:solidFill>
            </a:endParaRPr>
          </a:p>
        </p:txBody>
      </p:sp>
      <p:sp>
        <p:nvSpPr>
          <p:cNvPr id="6" name="CasellaDiTesto 5"/>
          <p:cNvSpPr txBox="1"/>
          <p:nvPr/>
        </p:nvSpPr>
        <p:spPr bwMode="auto">
          <a:xfrm>
            <a:off x="971600" y="6012577"/>
            <a:ext cx="7920880" cy="584775"/>
          </a:xfrm>
          <a:prstGeom prst="rect">
            <a:avLst/>
          </a:prstGeom>
          <a:solidFill>
            <a:srgbClr val="FFFFFF"/>
          </a:solidFill>
          <a:ln w="9525">
            <a:noFill/>
            <a:miter lim="800000"/>
            <a:headEnd/>
            <a:tailEnd/>
          </a:ln>
        </p:spPr>
        <p:txBody>
          <a:bodyPr wrap="square" rtlCol="0">
            <a:spAutoFit/>
          </a:bodyPr>
          <a:lstStyle/>
          <a:p>
            <a:pPr algn="ctr"/>
            <a:r>
              <a:rPr lang="it-IT" sz="3200" b="1" dirty="0" smtClean="0">
                <a:solidFill>
                  <a:schemeClr val="accent1">
                    <a:lumMod val="75000"/>
                  </a:schemeClr>
                </a:solidFill>
              </a:rPr>
              <a:t>il CAOS …. da trasformare in STRUTTURA</a:t>
            </a:r>
            <a:endParaRPr lang="it-IT" sz="3200" b="1" dirty="0">
              <a:solidFill>
                <a:schemeClr val="accent1">
                  <a:lumMod val="7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15531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2" descr="Lascialo nel suo disordin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1520" y="1412776"/>
            <a:ext cx="8751426" cy="496855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Titolo 1"/>
          <p:cNvSpPr>
            <a:spLocks noGrp="1"/>
          </p:cNvSpPr>
          <p:nvPr>
            <p:ph type="title"/>
          </p:nvPr>
        </p:nvSpPr>
        <p:spPr>
          <a:xfrm>
            <a:off x="107504" y="116632"/>
            <a:ext cx="8786874" cy="936104"/>
          </a:xfrm>
        </p:spPr>
        <p:txBody>
          <a:bodyPr>
            <a:normAutofit fontScale="90000"/>
          </a:bodyPr>
          <a:lstStyle/>
          <a:p>
            <a:r>
              <a:rPr lang="it-IT" b="1" i="1" dirty="0" smtClean="0">
                <a:solidFill>
                  <a:srgbClr val="000000"/>
                </a:solidFill>
                <a:effectLst>
                  <a:outerShdw blurRad="38100" dist="38100" dir="2700000" algn="tl">
                    <a:srgbClr val="000000">
                      <a:alpha val="43137"/>
                    </a:srgbClr>
                  </a:outerShdw>
                </a:effectLst>
                <a:latin typeface="Arial Black" pitchFamily="34" charset="0"/>
              </a:rPr>
              <a:t/>
            </a:r>
            <a:br>
              <a:rPr lang="it-IT" b="1" i="1" dirty="0" smtClean="0">
                <a:solidFill>
                  <a:srgbClr val="000000"/>
                </a:solidFill>
                <a:effectLst>
                  <a:outerShdw blurRad="38100" dist="38100" dir="2700000" algn="tl">
                    <a:srgbClr val="000000">
                      <a:alpha val="43137"/>
                    </a:srgbClr>
                  </a:outerShdw>
                </a:effectLst>
                <a:latin typeface="Arial Black" pitchFamily="34" charset="0"/>
              </a:rPr>
            </a:br>
            <a:r>
              <a:rPr lang="it-IT" b="1" i="1" dirty="0" smtClean="0">
                <a:solidFill>
                  <a:srgbClr val="000000"/>
                </a:solidFill>
                <a:effectLst>
                  <a:outerShdw blurRad="38100" dist="38100" dir="2700000" algn="tl">
                    <a:srgbClr val="000000">
                      <a:alpha val="43137"/>
                    </a:srgbClr>
                  </a:outerShdw>
                </a:effectLst>
                <a:latin typeface="Arial Black" pitchFamily="34" charset="0"/>
              </a:rPr>
              <a:t>normale  ……   </a:t>
            </a:r>
            <a:r>
              <a:rPr lang="it-IT" sz="5100" b="1" i="1" dirty="0" smtClean="0">
                <a:solidFill>
                  <a:srgbClr val="000000"/>
                </a:solidFill>
                <a:effectLst>
                  <a:outerShdw blurRad="38100" dist="38100" dir="2700000" algn="tl">
                    <a:srgbClr val="000000">
                      <a:alpha val="43137"/>
                    </a:srgbClr>
                  </a:outerShdw>
                </a:effectLst>
                <a:latin typeface="Arial Black" pitchFamily="34" charset="0"/>
              </a:rPr>
              <a:t>disordine </a:t>
            </a:r>
            <a:endParaRPr lang="it-IT" b="1" i="1" dirty="0">
              <a:solidFill>
                <a:srgbClr val="0000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73371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Rettangolo 1"/>
          <p:cNvSpPr/>
          <p:nvPr/>
        </p:nvSpPr>
        <p:spPr>
          <a:xfrm>
            <a:off x="251520" y="2276872"/>
            <a:ext cx="7776864" cy="1569660"/>
          </a:xfrm>
          <a:prstGeom prst="rect">
            <a:avLst/>
          </a:prstGeom>
        </p:spPr>
        <p:txBody>
          <a:bodyPr wrap="square">
            <a:spAutoFit/>
          </a:bodyPr>
          <a:lstStyle/>
          <a:p>
            <a:pPr algn="ctr"/>
            <a:r>
              <a:rPr lang="it-IT" sz="3200" dirty="0">
                <a:solidFill>
                  <a:srgbClr val="FF33CC"/>
                </a:solidFill>
              </a:rPr>
              <a:t>L’ </a:t>
            </a:r>
            <a:r>
              <a:rPr lang="it-IT" sz="3200" b="1" dirty="0">
                <a:solidFill>
                  <a:srgbClr val="FF33CC"/>
                </a:solidFill>
              </a:rPr>
              <a:t>adolescente</a:t>
            </a:r>
            <a:r>
              <a:rPr lang="it-IT" sz="3200" dirty="0">
                <a:solidFill>
                  <a:srgbClr val="FF33CC"/>
                </a:solidFill>
              </a:rPr>
              <a:t>, non è in grado di riordinare i “cassetti della sua mente”,  figuriamoci quelli </a:t>
            </a:r>
            <a:r>
              <a:rPr lang="it-IT" sz="3200" dirty="0" smtClean="0">
                <a:solidFill>
                  <a:srgbClr val="FF33CC"/>
                </a:solidFill>
              </a:rPr>
              <a:t>dell’armadio!</a:t>
            </a:r>
            <a:endParaRPr lang="it-IT" sz="3200" dirty="0">
              <a:solidFill>
                <a:srgbClr val="FF33CC"/>
              </a:solidFill>
            </a:endParaRPr>
          </a:p>
        </p:txBody>
      </p:sp>
      <p:sp>
        <p:nvSpPr>
          <p:cNvPr id="3" name="Rettangolo 2"/>
          <p:cNvSpPr/>
          <p:nvPr/>
        </p:nvSpPr>
        <p:spPr>
          <a:xfrm>
            <a:off x="251520" y="116632"/>
            <a:ext cx="7632848" cy="1938992"/>
          </a:xfrm>
          <a:prstGeom prst="rect">
            <a:avLst/>
          </a:prstGeom>
        </p:spPr>
        <p:txBody>
          <a:bodyPr wrap="square">
            <a:spAutoFit/>
          </a:bodyPr>
          <a:lstStyle/>
          <a:p>
            <a:r>
              <a:rPr lang="it-IT" sz="2400" dirty="0" smtClean="0"/>
              <a:t>«il </a:t>
            </a:r>
            <a:r>
              <a:rPr lang="it-IT" sz="2400" dirty="0"/>
              <a:t>disordine della camera dell’adolescente</a:t>
            </a:r>
          </a:p>
          <a:p>
            <a:r>
              <a:rPr lang="it-IT" sz="2400" dirty="0"/>
              <a:t>rispecchia il dramma della transizione della crescita. </a:t>
            </a:r>
            <a:endParaRPr lang="it-IT" sz="2400" dirty="0" smtClean="0"/>
          </a:p>
          <a:p>
            <a:r>
              <a:rPr lang="it-IT" sz="2400" dirty="0" smtClean="0"/>
              <a:t>Un </a:t>
            </a:r>
            <a:r>
              <a:rPr lang="it-IT" sz="2400" dirty="0"/>
              <a:t>genitore dovrebbe spaventarsi di più quando </a:t>
            </a:r>
            <a:r>
              <a:rPr lang="it-IT" sz="2400" dirty="0" smtClean="0"/>
              <a:t>non c’è</a:t>
            </a:r>
            <a:r>
              <a:rPr lang="it-IT" sz="2400" dirty="0"/>
              <a:t>, che quando c’è</a:t>
            </a:r>
            <a:r>
              <a:rPr lang="it-IT" sz="2400" dirty="0" smtClean="0"/>
              <a:t>!» </a:t>
            </a:r>
          </a:p>
          <a:p>
            <a:r>
              <a:rPr lang="it-IT" sz="2400" i="1" dirty="0" smtClean="0"/>
              <a:t>Giovanni </a:t>
            </a:r>
            <a:r>
              <a:rPr lang="it-IT" sz="2400" i="1" dirty="0" err="1" smtClean="0"/>
              <a:t>Bollea</a:t>
            </a:r>
            <a:r>
              <a:rPr lang="it-IT" sz="2400" i="1" dirty="0" smtClean="0"/>
              <a:t>, neuropsichiatra infantile</a:t>
            </a:r>
            <a:endParaRPr lang="it-IT" sz="2400" i="1" dirty="0"/>
          </a:p>
        </p:txBody>
      </p:sp>
      <p:sp>
        <p:nvSpPr>
          <p:cNvPr id="4" name="Rettangolo 3"/>
          <p:cNvSpPr/>
          <p:nvPr/>
        </p:nvSpPr>
        <p:spPr>
          <a:xfrm>
            <a:off x="539552" y="4149080"/>
            <a:ext cx="7488832" cy="1200329"/>
          </a:xfrm>
          <a:prstGeom prst="rect">
            <a:avLst/>
          </a:prstGeom>
        </p:spPr>
        <p:txBody>
          <a:bodyPr wrap="square">
            <a:spAutoFit/>
          </a:bodyPr>
          <a:lstStyle/>
          <a:p>
            <a:pPr algn="ctr"/>
            <a:r>
              <a:rPr lang="it-IT" sz="2400" dirty="0" smtClean="0">
                <a:solidFill>
                  <a:schemeClr val="accent1">
                    <a:lumMod val="75000"/>
                  </a:schemeClr>
                </a:solidFill>
              </a:rPr>
              <a:t>Nella stanza si trova insieme il vecchio (il pupazzo </a:t>
            </a:r>
            <a:r>
              <a:rPr lang="it-IT" sz="2400" dirty="0" err="1" smtClean="0">
                <a:solidFill>
                  <a:schemeClr val="accent1">
                    <a:lumMod val="75000"/>
                  </a:schemeClr>
                </a:solidFill>
              </a:rPr>
              <a:t>spellacchiato</a:t>
            </a:r>
            <a:r>
              <a:rPr lang="it-IT" sz="2400" dirty="0" smtClean="0">
                <a:solidFill>
                  <a:schemeClr val="accent1">
                    <a:lumMod val="75000"/>
                  </a:schemeClr>
                </a:solidFill>
              </a:rPr>
              <a:t>) ed il nuovo (le sigarette nascoste) in uno scomodo e caotico coabitare</a:t>
            </a:r>
            <a:endParaRPr lang="it-IT" sz="2400" dirty="0">
              <a:solidFill>
                <a:schemeClr val="accent1">
                  <a:lumMod val="75000"/>
                </a:schemeClr>
              </a:solidFill>
            </a:endParaRPr>
          </a:p>
        </p:txBody>
      </p:sp>
      <p:sp>
        <p:nvSpPr>
          <p:cNvPr id="5" name="CasellaDiTesto 4"/>
          <p:cNvSpPr txBox="1"/>
          <p:nvPr/>
        </p:nvSpPr>
        <p:spPr bwMode="auto">
          <a:xfrm>
            <a:off x="72008" y="5589240"/>
            <a:ext cx="8964488" cy="1200329"/>
          </a:xfrm>
          <a:prstGeom prst="rect">
            <a:avLst/>
          </a:prstGeom>
          <a:noFill/>
          <a:ln w="9525">
            <a:noFill/>
            <a:miter lim="800000"/>
            <a:headEnd/>
            <a:tailEnd/>
          </a:ln>
        </p:spPr>
        <p:txBody>
          <a:bodyPr wrap="square" rtlCol="0">
            <a:spAutoFit/>
          </a:bodyPr>
          <a:lstStyle/>
          <a:p>
            <a:pPr algn="ctr"/>
            <a:r>
              <a:rPr lang="it-IT" sz="2400" dirty="0" smtClean="0">
                <a:solidFill>
                  <a:srgbClr val="FF33CC"/>
                </a:solidFill>
              </a:rPr>
              <a:t>Una ragazza scrive su </a:t>
            </a:r>
            <a:r>
              <a:rPr lang="it-IT" sz="2400" dirty="0" err="1" smtClean="0">
                <a:solidFill>
                  <a:srgbClr val="FF33CC"/>
                </a:solidFill>
              </a:rPr>
              <a:t>facebook</a:t>
            </a:r>
            <a:r>
              <a:rPr lang="it-IT" sz="2400" dirty="0" smtClean="0">
                <a:solidFill>
                  <a:srgbClr val="FF33CC"/>
                </a:solidFill>
              </a:rPr>
              <a:t>: </a:t>
            </a:r>
          </a:p>
          <a:p>
            <a:pPr algn="ctr"/>
            <a:r>
              <a:rPr lang="it-IT" sz="2400" i="1" dirty="0" smtClean="0">
                <a:solidFill>
                  <a:srgbClr val="FF33CC"/>
                </a:solidFill>
              </a:rPr>
              <a:t>‘se mia madre potesse guardare nella </a:t>
            </a:r>
            <a:r>
              <a:rPr lang="it-IT" sz="2400" i="1" dirty="0">
                <a:solidFill>
                  <a:srgbClr val="FF33CC"/>
                </a:solidFill>
              </a:rPr>
              <a:t>m</a:t>
            </a:r>
            <a:r>
              <a:rPr lang="it-IT" sz="2400" i="1" dirty="0" smtClean="0">
                <a:solidFill>
                  <a:srgbClr val="FF33CC"/>
                </a:solidFill>
              </a:rPr>
              <a:t>ia testa smetterebbe di lamentarsi della mai camera disordinata’</a:t>
            </a:r>
            <a:endParaRPr lang="it-IT" sz="2400" i="1" dirty="0">
              <a:solidFill>
                <a:srgbClr val="FF33CC"/>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8012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44624"/>
            <a:ext cx="8003232" cy="4846320"/>
          </a:xfrm>
        </p:spPr>
        <p:txBody>
          <a:bodyPr>
            <a:normAutofit lnSpcReduction="10000"/>
          </a:bodyPr>
          <a:lstStyle/>
          <a:p>
            <a:pPr marL="0" indent="0">
              <a:buNone/>
            </a:pPr>
            <a:r>
              <a:rPr lang="it-IT" i="1" dirty="0" smtClean="0"/>
              <a:t>ADOLESCENZA NORMALE </a:t>
            </a:r>
          </a:p>
          <a:p>
            <a:pPr marL="0" indent="0">
              <a:buNone/>
            </a:pPr>
            <a:endParaRPr lang="it-IT" i="1" dirty="0"/>
          </a:p>
          <a:p>
            <a:pPr marL="0" indent="0">
              <a:buNone/>
            </a:pPr>
            <a:r>
              <a:rPr lang="it-IT" i="1" dirty="0" smtClean="0"/>
              <a:t>«Vorrei </a:t>
            </a:r>
            <a:r>
              <a:rPr lang="it-IT" i="1" dirty="0"/>
              <a:t>che non ci fosse età di mezzo fra i dieci e i ventitré anni o che la gioventù dormisse tutto questo intervallo; poiché non c'è nulla in cotesto tempo se non ingravidare </a:t>
            </a:r>
            <a:r>
              <a:rPr lang="it-IT" i="1" dirty="0" smtClean="0"/>
              <a:t>ragazze, </a:t>
            </a:r>
            <a:r>
              <a:rPr lang="it-IT" i="1" dirty="0"/>
              <a:t>vilipendere gli anziani, rubare e darsi </a:t>
            </a:r>
            <a:r>
              <a:rPr lang="it-IT" i="1" dirty="0" smtClean="0"/>
              <a:t>legnate». </a:t>
            </a:r>
          </a:p>
          <a:p>
            <a:pPr marL="0" indent="0">
              <a:buNone/>
            </a:pPr>
            <a:r>
              <a:rPr lang="it-IT" dirty="0"/>
              <a:t>Shakespeare, </a:t>
            </a:r>
            <a:r>
              <a:rPr lang="it-IT" dirty="0" smtClean="0"/>
              <a:t>da </a:t>
            </a:r>
            <a:r>
              <a:rPr lang="it-IT" dirty="0"/>
              <a:t>"Il Racconto </a:t>
            </a:r>
            <a:r>
              <a:rPr lang="it-IT" dirty="0" smtClean="0"/>
              <a:t>d'inverno«, 1611</a:t>
            </a:r>
            <a:endParaRPr lang="it-IT" dirty="0"/>
          </a:p>
          <a:p>
            <a:pPr marL="0" indent="0">
              <a:buNone/>
            </a:pPr>
            <a:endParaRPr lang="it-IT" dirty="0" smtClean="0"/>
          </a:p>
          <a:p>
            <a:pPr marL="0" indent="0">
              <a:buNone/>
            </a:pPr>
            <a:r>
              <a:rPr lang="it-IT" dirty="0" smtClean="0"/>
              <a:t>Dopo 400 </a:t>
            </a:r>
            <a:r>
              <a:rPr lang="it-IT" dirty="0"/>
              <a:t>anni </a:t>
            </a:r>
            <a:r>
              <a:rPr lang="it-IT" dirty="0" smtClean="0"/>
              <a:t>come è la nostra </a:t>
            </a:r>
          </a:p>
          <a:p>
            <a:pPr marL="0" indent="0">
              <a:buNone/>
            </a:pPr>
            <a:r>
              <a:rPr lang="it-IT" dirty="0"/>
              <a:t>	</a:t>
            </a:r>
            <a:r>
              <a:rPr lang="it-IT" dirty="0" smtClean="0"/>
              <a:t>		adolescenza?…....</a:t>
            </a:r>
          </a:p>
        </p:txBody>
      </p:sp>
      <p:sp>
        <p:nvSpPr>
          <p:cNvPr id="4" name="AutoShape 2" descr="data:image/jpeg;base64,/9j/4AAQSkZJRgABAQAAAQABAAD/2wCEAAkGBhMREBQUEhQWFBUUGBQUFBcWFxUYFxQWFBUVGRQVFBcXHSceFxokGRcUHy8gJCcpLCwsFR4xNzAqNSYrLCoBCQoKBQUFDQUFDSkYEhgpKSkpKSkpKSkpKSkpKSkpKSkpKSkpKSkpKSkpKSkpKSkpKSkpKSkpKSkpKSkpKSkpKf/AABEIAMIBAwMBIgACEQEDEQH/xAAcAAEAAQUBAQAAAAAAAAAAAAAABAEDBQYIBwL/xABJEAACAQIDAwcIBwUGBQUAAAABAgMAEQQSIQUxQQYTIlFhcZIHFDJCUoGR0hcjVGJyodEIM4KisRVDU7Kz8CRjg8HCJTQ1ROH/xAAUAQEAAAAAAAAAAAAAAAAAAAAA/8QAFBEBAAAAAAAAAAAAAAAAAAAAAP/aAAwDAQACEQMRAD8A8NpSlApSlApSlApSlApSlApSlApSlApSlApSlApSlApSlApSlApSlApSlApSlApSlApSlBW1LV2z5pH7CeEfpVRg4/YTwj9KDiW1LV235lH7CeEfpTzKP2E8I/Sg4ktS1dt+ZR+wnhH6U8zj9hPCP0oOJMtLV2XLhEedRkW0alz0R6TkqvDgBJ8RWQ8yj9hPCP0oOJLUtXbRwkfsJ4R+lY0bRgdisMYmKkhiipkUjeDI1luOIBJHVQcb2pauuto4v1P+FiN9QZBntxCgJoe2xtX3gsWLBY4cPIqjURSoWFvuuo/NvjQchWpauwMNtuFmZWw8iMvpBoQSB12TNcdu6psGNwrkAGK59UhVbwtY/lQcZWpauyxjcPZLqi51dtVXQJ6RPVUjDczILqi8AeiN5UN1dTCg4stS1dteZp7CeFf0p5knsJ4V/Sg4ltS1dteZJ7CeFf0p5knsJ4V/Sg4ltTLXbXmaewnhX9Kg7R2Vcq8SR5luOkAFKt12B3EKd3AjS9BxmFplrsbCcmURApZio4dAHt6SqG33O/SvnZ+zEWeeyjKOaUAgEXylma53k5h8KDjzL3fGqWrsrZ2ER2aXItm6KdEeghNm3esSx7svVWQ8yT2E8K/pQcS2pau2xgo/YTwr+lU8yT2E8K/pQcS2pau2vMk9hPCv6U8yT2E8K/pQcS2plrtvzKP2E8K/pVPMk9hfCtBxLlpXv/Lpsu0JgtgBzdgAP8JOyqUHsNqqKpVRQVpSlApSlBBwIu8rdb5R3IoH+bNU6oWytUJ9p5SO4yNb8rVMJoIO0zmyR3/eNZrb8gF314X0X+KqS7LHNrFH9XGuhCXU5QNFUj0R127eurMRL4wnN0URlA4AlkzHvuCPdWWoLGFwSRrZFVR90Af031ax2zEkGosw1Vxo6HgVbeP+9TKoaDEwQc/CC3RlQsudbXV0JVivYSL5ToQbGpUMBdLTohINuDKfvAHdfqO7t319bPwnNq1zcs8jnszsSB8LVJY2F6Dz/F8nA2ZYiY5lQsUUvYKTcDKboQ0hI0FiF7DVvZ8OKhICtHLkL9K5VgVy84zeq9vq77gCpFZ3nvrhMxBP1uRl0vHGCwVutCCpzcGHHSvnBzKqrIiMUdnQIRc/WLnbLffmdV9K3pG++gk4HlarDK4KSXRQjaFi7AWT2soZb2J1vWW8/BkVEIa4LMQb5QNBu4ltPca1nD4N51VJVQh40kJHorndiSo4tZmFz6wv1Vi9mRTYYymM9ESgNGT6XNgkIr6sNcq21UC+64oPRRVa13Acs43l5mUGKS17PxsbOVI0Kg3FwT6DHS2uejmDAEEEHcRxoLlKUoPmR7C5NrdfDvrBZi6G1wcTJfiGEQCgn7p5tfcXHGpe0pQ7CL1fTl7EG5T1ZiPgGr62chdjM3rC0Y9mPf8AFjZj/COFBPijsABpbQV90FKBSlKBSlKBSlKDxzl8p/tGb/pf6MdKpy/P/qM3/S/0Y6UHsVVFKpQfVKoDWv8ALblcmzcK07oz+qqrxa2mZjoo7fyO6gh8tfKVhNmdGZi8pAKxILuQTYE30UaHUmvIOUn7QOMmuuFRMMp9Y9OT4kZR8DWkcsOWmI2lPzuII0uI0UWWNTwHE95qBsPYU2MmWHDoZHbgNwHFmO5QOs0EqXlpjmNzi8R7pXA9wUgCs5sbyxbUw1vr+dUerMA/83pfnXqnIzyDYaBVkxp84l3lNREvZbe/v07K9DTkrhAuQYaALutzSW/pQebcjfLlg5Wti0OGkbe9y0RJYtv3pqTv+NesYXFpKoeNldW1VlIII7CK0/bPke2XiRrhxE3tQkxn4Don3itfwXkyx2yn5zZeK5xL3fDYgWVx2MugbtsO+g9Lxu1IoSOcdVvuudSBa5t1C4udwqSkgIBGoOoI1BHWK0mHlMuIcRyxNh8VzUsZhlGt2ysDG40kjLJbMvWu4mtiRSgEsWsbAO8fYdc6Dg3EjcdeO8MtVDWOPKPDAazxeNf1r6G3IT6LFvwpI35qtBh8dLF6Ni0d5MxQhhka/OrpqpDhbjqPfb5wEb85EyG8SopkvYemha+vHpJu4D3GPj4EGMR9zORogKSWb29AG1F+kbixGoNq+pcUYgFjXo2Yc2ekt2kyqgJ4fVv46CzICXimFlCriNSxyjJ0I3t1biBw5w8bVMEkcbkRLmckoM/F0CgFRfQZgbn/AJbeyKu4lTiIlWPLbOqysLBxkm6eVbaXZSbngat4TFLErlbM4YdH0iqiTIRfixu7duY76CKdiRSySNMVkFtC5tmKqcp0FwBaQ3Gmpte16hRSTROpzNKFjUkAXliEzq7sR/eEjNp6XSUXa5rMY6UEG2UyORJ0tVtIDHEDfeFBRiN2/rqw+KCaRXbnGaSSQWXQkrr2CPjwJQ8aDNbG26uIj5wWClsia3uQNR33uLdhrJhge6tDnwSSYcSwNzLgEMg1UKS1ucFwWYgDUdI6AWDG93Bcq3EZw5TmplVY1Um9y7IiFD6wUElm6xe1t4ZbBpz147HVmOJaxFzf90Ou4C7tMotxrYVW1WsNiA4uu4Erfrymxt77j3VfoFKUoFKUoFKUoFUNVoaDTtvYLNiHOUG+X1b+ovG1Km7VkjEzZit+jvA9kW9Q/wBaUGxUpSgs43GpDG0krBEQFmZjZVA4k1yv5TuWX9oYxmSWSSFCRGHAVQPuIN2nE3J7N1b95duWMgBwYGGZGIJsxkmFhvZbBYjftJrxCgu4XCvK6oilmchVUbySbACuqvJpyAj2XhQCA08gBmcdfBF+6Pz31pPkO8mpiAx+JSzsP+HRt6Kd8pHtEaDqFzxFezgUACvjETqis7HKqgsxO4BRck+6rlY7b+xVxmHeCRmVJAA+Q2YrcFlvwBAIPYTQa7sPGz7SbzjO8GDDfUIvRkxIU/vZX3rGSNEFiRvNbNFteFmyiRSdw10J6g24nuNWcZhlVYoVGVCchA0GRELZOwHKB3Xrzfy5PtBUwwwYlEPS5wwZs2cEZA2TULa9uF+4UHpW2NiRYpAsi3ykNGwsHjcei6N6pB/2ai7EmdGbDy2zr00I3PGxtdeqzaEcLgdRPzyIOJOz8P55fn8g5y/pXubZvvZbX7b1ksdhcwDLYOlyh7bag/dI0P8A+Cgw/NzYeciMK8bjOsZ6JU3AkEb7t5DZW9o6i1ZeHaCMbG6MfVcWb3cG7wTUSXHq4Q7nEiKVPpKxNmUj8JY33WF91ZKXDq4syhh1EAj86CHtTDORmjYhhrlBChwNcpaxI76xeE2ipJWaMI4IZspBHQbNfTeoJAvoSxIAvuybbGt+7kkj7M2dPDIDYdgtWIg5OSQSmRLSC98is0ak/gIZesjUasaB5vlkBQlM/NKQw6RKOxLOAdBZ0uDa4YV8YIRGZGUF8xMQcm2ZYFLM5Ftwkz27SeBqzJtHIRcNA7aATDWSxJF3HRALtd9b2HCrmPwcb5UzsjJmOgN5I2JJ5kLoQSwBtqMqggUF2SDLJZCLNkjU+kArqRlPcsSn4Vfw8CIBCCp5sCGNnFwzHUoQPSyokfw4WqDI+VkUqOhIJWVW9ArFFZPGwFuOZamGUIVk6Is7qx06CGVgMo9W4GZm3nIeywWcHCnP3OgZL3Yi7SZmyseAJRS3YF6hUfbGxVnjgSyj6u6SA5WMuS1wbXsEMjX43A41POHWWNSBcIDljXeysAsaue3KwbsYjrqhhRmeLe8fNZzewCyMHcjgMxVhbfYDhagwOx+UTwS81NYCOJub0yiUkjmxr65AJ1G4FtxIXbtl7W592yjooArHUfWHUqAeAFveeysFLg0nBjlOZw6K0mvQKxb1bQhg4Nu1geo05N4topfN2cZVQurBcqSKSCJFNt5zHNra9gotQbjSouz8XzqZ+BZgvaoYgN77X7iKlUClKUClKUCqGq0NB57yp2pImLkVWIAyaZmG+NTuDAflSrfKwJ55JcG/Q4t/hp1UoPRKh7YxJjgkcNGmVSc0rZYx2uRqBUyrOMwMcyFJUWRDYlXUMptqLg6UHIe3lbE4uTmUSTpG3m0TKh11Kj0rX9Zt9ekeSTyQ86y4vGBTGpPNxBg2Z0YgmS2lgQdOJ39R3/yk8jIpNmYnzeNUkVOcXIMv7shiABoLqCN3GsR+z5tsS7PeC/Sw8jafcl6SnxZx7qD1ILYWFRcJteGV5I45Fd4iBKFNyha5Aa246HStS5e7TxE08OzsGxjknUyTzDfBhwQCy9TMdB/s1sfJ3k7DgYFhgXKo1J9Zzxdz6zHroMtSqXqtBGxmGL5bGxVgwNr8CCCOogkVIAqtKClqGq1Sgw+Pw6xTpOFHStFIbC4DGyPfsY5T2P2VmBVnG4USRsh3MpU+8b6tbIxDPChf0rWf8akq/wDMDQTKoRVaUHwYhe9hfd7ururGY7k7G46F4mBzAxmwDe1lPRv22v21lqUGs4fBvh7tOgkA1E0YPC5vLHrY3NywuL2NhYVZlZ2j55cgVule4YAZStxl0Ol1UaklyTbdW1ECsVidiL0mgtGzXLCx5uQn21BGv3ls3ad1Bi0RYpCbsqBVCJoSJETKiKu4kZ/Fa/CqYcBUDlbXkJcAkluaWVlJY6lmbLqfu91SYMBERzbRiGQm9rls4Fy3NOd4IvpoRckgb6+XxbIC5UhWeQnMDlYlHy6WvlUJHr1k24XCNhyJI2RnCIoXpbg3NqS7C9rKGdRmJ1y9t6sbZ2cs0doixOpiI1YsuhIFx0FAVNdLNprYn6w8allYDpaZ+iSb6kXG6+QK1tcqrYakVI2ZjchjUobspQsd9845tAN2imQt2g76CvJfa55sq9lWAFJbahHW2me/SvfQKLAWF76VtKtcVo2MiOHEcwVnykmeNRdQqkt0iumdWObvLngora9jShoVbnBLe5LqbqSTc5T1C9h2AUE+lKUClKUCqGq0NB5hyxJ89l1A/d8W/wANOo0r45ZrfHS62/d/6SfeFUoPUqXqlDQY6WPn5CD+7jNiODvvsRxVQRp1n7teP4fDHk/ygF9MHjbqreqmdgQD+B9PwtevZtkj6vtLSE95ke9YzltyOh2nhWhl0PpRPxje2jDs4EcRQZGHZcazyTgXeRUQn7sd8qjqF2Y95qyuGE7u0nSVGKKh9Ho+kxG4nNca7raVqPk35Uyhm2bj+ji8OOgx3YiEaB1J9Igb+vf123yDDBC5BPTOa3UbAG3fa/vNB49ys8p8+ztsHDQQIYRzSsnSzSGQA3TXKra2GnDWvZozcC+mm7qrE43knhJsTHiZIUaeK2SQjpC18t+u19L1lwKCtY/aWPZQywKsswCtzRkCHKzWLE2Nho1tNStqyFR/MUEplyjnCoQtbUopJC36rsT76C+taf5SuX42TBHIIxK8j5FQtl0AJZrgHdoP4hWwbd27Dg4HmxDhEQak7z1Ko4k9VeacnuTp27iDtHHqfNhdcHhydMgJvJJbfc37z2AUG/8AI3lVHtLBpiY1KZrhlO9GU2Zb8RfjU3ZTazL7Mr/zBX/8qtcntnxwxERIsaMzOqKAqgH0bAdYAPvqux9XxJ/51vDFED+YNBlKUpQKtYnErGpZiABv/wC3edwtxuK+cXjFjF2NrmyjixO5VHE9lYnEYfUT4hiMhBjjU9FTqAtrfWOb299l6yHztKd3UF88aE2WOPSeYnct/wC7HGw1sLkrYip+xcK0cVnOpJa2ZmCX9QMxJa3We3dur5wGDJbnZR0yLKu8RL7IPEni3HduArJAUFjFYNZFyuLjf3EbiDvBHWKwWJxBR1ilLkXXm5chtmJ6CzEjLcGxBvY8bHQ7JUfHYMSoyMSAwsbW1B3jpAj8qDX8KZg31VzcPnZ9VzA6ajRiLqLjflIFX47iNTIW/vGVt7oLCxI4uQT+EtYV8bOwTxPJh2Z2QKJImzHOwBYOjtvzXya3ud9SYNnsAudc+6/TboXZSRZvSUFV43NjvvQY2aR4rrGyKC2U5bsEsOiluFhd2O8kncATWG2DiWweIWJHzYaVgI72IW7ZW5oXJsXvpusxNzlNsvjNmMyZgzLni5tiLXu0oD2PtNnbXsrEPgxibwsGS7xNGyXDMUtZkYEWUKbKLWCKTa5oPRI3BFxqDqD119Vg9gSumaGYjnASyjgYgAqlOGgHSHAk8CKzlBS9KrSgVQ1WlB59yowjHFyEAW6Htf4a9VKye3MODO5v7PEewvbVaDa6VWqUELZ5s8qey5Yd0gDf5i/wqJtuSQywolwHL3IfJqqgqpYAnXU2Hs7xbWXL0cQh/wARWQ96dNPy5yr+LwiyoVbsIINiCNzA8CDxoNG5V8kZp8kiZ0ngbPDKr88UPskEK5Q8Vu3dWzcm+UHnMdnASeOyzICdG9pcwBynhcA8DqKuxbQeE5cQNOEwHQN9wkH921ra+iesbhdxmzVkIkSyyKLLIN4B1yn2kOmn9DYgMgKrUDB7QuckgySDXLfRgPWjJ9IfmONqn3oFYblZyni2fhXxE3orYADezN6KjvNZmsDyy5Hw7Tw3MTFlGYOGQgFWAIB1BB0J0oObtrcqsTtzHwxzMQkkqRxxrokYdgCQOLWO8610xh40yjDwi0cYCMR6KqoAEYPEkAX6h31pWwvINgMPIJHaWdlIZc7ZQCDcG0YBJHfXo0MKooVQABuA3Cg+xZR1AfkBWP5PIeYDnfKzy9wkYso9y5R7q+cbNzzGGM6bpnHqA70B9sjwg332vklQKABoALDsAoLO0NoRwRtJK6oii7MxsAKwM3KFpI862ijYkI3RkmkPARRLcZjrvJI4rvtd8yhmdsVMnOCIssAILBVW4Z1TcXZswBtewUVN2VgDcyuoV2BCpp9UmlkFuJ3t1nsAoMfslebjbEYhyza5Rm5wxA2Xm0I9KQka2HpHKNAL051/OoJJyq84XSKI6mIhSQ2a9jIR0T1XsDvzZHG8nYpHElirgggozL0hezMoOVyLm2YHfWubUMyBllVmZ/qMM7ZT03lZlL5CLGyxG4HqHrFBu4qtRtn4rnIkfdmAJHUbaj3G491SaBSlKDH47oyxPpa7RnucAj+ZFHvqViIM62zMvapsatbTw3OQuvEg5exhqp9zAH3V9bOxBkiRyLFlViBuBKgkUEbFw5I1GrAPHe9gdZF16IA0NjurX3KAA5SJYkjjY9wzWtwF4o9xsQ43763BlvWI2hsthIZILK0ilJBbRjqUc/hN+8OeygjYOePEQqJDZwWytezgpmAkvbokhGNuq4I4VOwuPZGEU+jHRHtZZe72XtvT3i43WTyeBJu2hfnCOu4YFCeqzH4msnisKsilXAYHeD/vf20F4Gq1iCZcPqS00Q46mSMdZ/xF/mH3qyOHxKuoZWDA7iCCD8KC9VDVaoaDXNq40LMwyufR1ANvRH3x/Sla/wAqsRIMXIFLAdC1kB/u07KUHoVVqlVoIW1RZA3sOj+7MA38papoqzjYc8br7SsPiKYGbPGje0qn4gGgvMulYLC7OZJJRC5jyvcIelGQ6g2yH0dc3okbtxrPVAcZcQD/AIiFffG1x+Tv8KCDtHAzToEeNBZlYSJIwyFSDmXohgbXGh476v8AOTw+qZ0HHoiUb+4ScPZOo3msrQigxa8psNpmlEZPqy3jbutIAb1dk2/hlGs8Q75E/WpzJXwuHUeqPhQQP7fjb90HlP8Ay0YjxtZP5qoIp5v3n1Kn1Ua7kfee1l/h1+9WUy1Wgs4fCrGoVAFUbgP96ntqPtjFmKF2BsdFX8bkKn8xFTqxu2iCIQfWmit/CS//AI0EvC4YIiqNygKPcLXq+BVFqtAqBtcxLE7y+igLXFwwsDqpGobUjTrtxqcTWJx0nPyrCtyEZJJjwUKQyJfizEA24AdooPrk1hXjwyCQFWJZspJYoHcsIyxJLFQbE9lZWqAVWgUpSgo1QNg/+3TszDwsQP6VPasXsacJhoyTYMTbtMshy/EsKDK18ubC++voUtQRcJtGOW+VrlfSUghl/EpsR7xUo1itqlYpYpToBmjkIBNkZbgtYXsHVfjU8SB1ujbxowsd40I4HroAxSEsAwJX0gNSOIuOBrERKczzYVldXN3ibo9MAAlTYFHIAuGGv3dTVSjyMLEJiIuO9ZEJO8cUa3erD42MZGL554GBHpSQSncOLBSjMAOw0EttpzrHneBQFGZgst2AG+10AJA4XHfXyOV2FIB5211zi6SAlTuYDLu7at7Qw7wxGTDu7lRcRsWlWQdWt3HWCp9zbqg4QS4t/rkjhdQGX6vO4RmbKQzGwN1JsVuNDbqDAcpsRG2KdguYMIyGBSxBiSxF9d1Kt8pQkWJaMXARYlGgOgiS2pNVoPTBSlKBUPZJshX2GdPgxK/ylamVCw5yzyLwYJIO8go3+VfjQT6g7T05t/YkW/c90P8Anv7qnVG2hBnjdeJVgO+2n50EgVWrODmzore0qt8Rer1ApSlApXxJIFBJIAGpJ3DvrHttB5dIBcH+8YHIPwjfJ7rDtoJmKxiRi7MANw4knqUDUnsFQUhkmdHcZEQlkQ2zMxBGZ+C6E2Udep4VfweywhzMS8h3u1r9ygaIvYPzqdQLUJqNjNoJCuaRgo3a7yeoAak9gqCZ5p7hA0EftsBzjDjzaH0PxNr93jQSsXiiSY4yC/E7xGD6zf8AYce6vvAYNYkCjtLE6szHezHiSarh8IsS2Ubrk7ySTvJJ1YnrNeLcqP2gMTFK0cGEWMKSP+ID5zbjkBGX4mg9yvSucF/aG2kdBHhtfuSfPWbw/lU28VEn9nh0O4iCfXus16D3S9L14O/7QuMj0lwKKb21Mq6jeOkDrWC5SeXvH4lMkITCqRYmO7Oe529H3D30HunKrlrg8DGfOZ1QkGyDpSG/soNffurU+R/lLw20Ww+FQOsiODZl0ZIUYhwRcC5C6E6H3VzficU8jFnYszG5ZiSSe0nU1N5P7fmwWISeBsrobi+oI4qw4qRvFB2eKrXimw/2jUIAxeGKnS7wnMO/I5BHxNbvye8qmDxxVIHBmZsoibMrWubtcjUBQWoNyasLgcakUjxKwYdJ0VSpK63eO19NTcdjW0tWN2qY3d/OpGQqfq49yFBuYBuhIx33a+Ui1ha5gyYZp1MUUHRbe7XZvxNIQFTTgmY8AF3gNljw+HxP1hTMy3Xpgh4zpmUj1TqPy4WrBSYjEw4iWOEI0d0CxvzzHpWzFWF8q2O82AKm3GpOF2CMLKixSOglGUkZTeRVLXYODvUOR1ZSNxAGREeMVcgMTnUCV89yOBaJABfuYA24UGEPJiOe8rSyQoOi0au8YiKGzqWVwp1B1I3EWtes9ycjXmQ41Zicz6nnMrMoe53ggXHDXSmE5Ox+lKBLIWzszDolusR3KrYAAbzpvO+sqFsKDzblfh1ONlJzX+r3Lcfu042qlffK3ERDGSBmUH6u4IW/7tLbx1UoPR6Vyl9MW1/tj+CH5KfTFtf7Y/gh+Sg6uFQsZ0ZY34EmM/x2y/zKB/FXL30xbX+2P4Ifkr5k8ru1WFji3I0PoQ7wbj1OsCg6wFDXKP0xbX+2P4Ifkp9MW1/tj+CH5KDqHZOiFfYd09wY5f5StTq5PXyvbVF7YtxmNz0IdTYC/odQFV+mLa/2x/BD8lB1cWrEybbMhK4ZOdINi97RKe19cx7FB7bVzFifKxtSRSr4t2U7xkisbcD0NR2VcXywbWAsMWwA0ACQ2A6h0KDp2PZGYhp251hqBa0an7qa3PaxJ7RWSC1yj9MW1/tj+CH5KfTFtf7Y/gh+Sg6uJqFjNoENkjXPIeF7BR7TngOzeeArl76Ytr/bH8EPyVbh8rO1ELFcWwLHMxyQ3JPE9Cg6kwWygjGR25yVr3c+qD6qD1F7BqeJJqcBXKP0xbX+2P4Ifkp9MW1/tj+CH5KDq+o+J2fHJ+8RH/Eqt/UVyx9MW1/tj+CH5KfTFtf7Y/gh+Sg6ig2LBGbpDGp61RAfiBUzLXKP0xbX+2P4Ifkp9MW1/tj+CH5KDpfb3JiDGxtHOMytvGhseDAMDYjrFeQ7Y/ZxkLk4bFJlN7LKrAjsut7/AArRvpi2v9sfwQ/JT6Ytr/bH8EPyUGaxH7Pm0l9FsO/dIwv4kFYvE+RXayf/AFs34JIj/wCQqz9MW1/tj+CH5KfTFtf7Y/gh+Sgx+M8nW0ovTwc47QhYfFL1N5EJitn4+DEnCYhljbpKIZLlWBVst132Nff0xbX+2P4Ifkqv0xbW+2P4IfkoOldmcrMNOmZZAh0ust4nUngySWINSJNtxD0SZD7MQLn+XQd5IFcvv5Xdqnfi2PfHAf6x19DywbWG7GP4IfkoOmMJFLNIJJlEapcxR3BYEgqXkI0vYkBRcC+pJ3ZYCuUfpi2v9sfwQ/JT6Ytr/bH8EPyUHV1qrXKH0xbX+2P4Ifkp9MW1/tj+CH5KD0vl/wD/ACM3/S/0Y6V5BjeXOMmkMksxd2tdiqXNgANy23AVSgwNKUoFKUoFKUoFKUoFKUoFKUoFKUoFKUoFKUoFKUoFKUoFKUoFKUoFKUoFKUoFKUoFKUoFKUoFKUoFKUoFKUoFKUoFKUoFKUoFKUoFKUoFKUoFKUoFKUoFKUoFKUoFKUoFKUoFKUo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4" descr="data:image/jpeg;base64,/9j/4AAQSkZJRgABAQAAAQABAAD/2wCEAAkGBhMREBQUEhQWFBUUGBQUFBcWFxUYFxQWFBUVGRQVFBcXHSceFxokGRcUHy8gJCcpLCwsFR4xNzAqNSYrLCoBCQoKBQUFDQUFDSkYEhgpKSkpKSkpKSkpKSkpKSkpKSkpKSkpKSkpKSkpKSkpKSkpKSkpKSkpKSkpKSkpKSkpKf/AABEIAMIBAwMBIgACEQEDEQH/xAAcAAEAAQUBAQAAAAAAAAAAAAAABAEDBQYIBwL/xABJEAACAQIDAwcIBwUGBQUAAAABAgMAEQQSIQUxQQYTIlFhcZIHFDJCUoGR0hcjVGJyodEIM4KisRVDU7Kz8CRjg8HCJTQ1ROH/xAAUAQEAAAAAAAAAAAAAAAAAAAAA/8QAFBEBAAAAAAAAAAAAAAAAAAAAAP/aAAwDAQACEQMRAD8A8NpSlApSlApSlApSlApSlApSlApSlApSlApSlApSlApSlApSlApSlApSlApSlApSlApSlBW1LV2z5pH7CeEfpVRg4/YTwj9KDiW1LV235lH7CeEfpTzKP2E8I/Sg4ktS1dt+ZR+wnhH6U8zj9hPCP0oOJMtLV2XLhEedRkW0alz0R6TkqvDgBJ8RWQ8yj9hPCP0oOJLUtXbRwkfsJ4R+lY0bRgdisMYmKkhiipkUjeDI1luOIBJHVQcb2pauuto4v1P+FiN9QZBntxCgJoe2xtX3gsWLBY4cPIqjURSoWFvuuo/NvjQchWpauwMNtuFmZWw8iMvpBoQSB12TNcdu6psGNwrkAGK59UhVbwtY/lQcZWpauyxjcPZLqi51dtVXQJ6RPVUjDczILqi8AeiN5UN1dTCg4stS1dteZp7CeFf0p5knsJ4V/Sg4ltS1dteZJ7CeFf0p5knsJ4V/Sg4ltTLXbXmaewnhX9Kg7R2Vcq8SR5luOkAFKt12B3EKd3AjS9BxmFplrsbCcmURApZio4dAHt6SqG33O/SvnZ+zEWeeyjKOaUAgEXylma53k5h8KDjzL3fGqWrsrZ2ER2aXItm6KdEeghNm3esSx7svVWQ8yT2E8K/pQcS2pau2xgo/YTwr+lU8yT2E8K/pQcS2pau2vMk9hPCv6U8yT2E8K/pQcS2plrtvzKP2E8K/pVPMk9hfCtBxLlpXv/Lpsu0JgtgBzdgAP8JOyqUHsNqqKpVRQVpSlApSlBBwIu8rdb5R3IoH+bNU6oWytUJ9p5SO4yNb8rVMJoIO0zmyR3/eNZrb8gF314X0X+KqS7LHNrFH9XGuhCXU5QNFUj0R127eurMRL4wnN0URlA4AlkzHvuCPdWWoLGFwSRrZFVR90Af031ax2zEkGosw1Vxo6HgVbeP+9TKoaDEwQc/CC3RlQsudbXV0JVivYSL5ToQbGpUMBdLTohINuDKfvAHdfqO7t319bPwnNq1zcs8jnszsSB8LVJY2F6Dz/F8nA2ZYiY5lQsUUvYKTcDKboQ0hI0FiF7DVvZ8OKhICtHLkL9K5VgVy84zeq9vq77gCpFZ3nvrhMxBP1uRl0vHGCwVutCCpzcGHHSvnBzKqrIiMUdnQIRc/WLnbLffmdV9K3pG++gk4HlarDK4KSXRQjaFi7AWT2soZb2J1vWW8/BkVEIa4LMQb5QNBu4ltPca1nD4N51VJVQh40kJHorndiSo4tZmFz6wv1Vi9mRTYYymM9ESgNGT6XNgkIr6sNcq21UC+64oPRRVa13Acs43l5mUGKS17PxsbOVI0Kg3FwT6DHS2uejmDAEEEHcRxoLlKUoPmR7C5NrdfDvrBZi6G1wcTJfiGEQCgn7p5tfcXHGpe0pQ7CL1fTl7EG5T1ZiPgGr62chdjM3rC0Y9mPf8AFjZj/COFBPijsABpbQV90FKBSlKBSlKBSlKDxzl8p/tGb/pf6MdKpy/P/qM3/S/0Y6UHsVVFKpQfVKoDWv8ALblcmzcK07oz+qqrxa2mZjoo7fyO6gh8tfKVhNmdGZi8pAKxILuQTYE30UaHUmvIOUn7QOMmuuFRMMp9Y9OT4kZR8DWkcsOWmI2lPzuII0uI0UWWNTwHE95qBsPYU2MmWHDoZHbgNwHFmO5QOs0EqXlpjmNzi8R7pXA9wUgCs5sbyxbUw1vr+dUerMA/83pfnXqnIzyDYaBVkxp84l3lNREvZbe/v07K9DTkrhAuQYaALutzSW/pQebcjfLlg5Wti0OGkbe9y0RJYtv3pqTv+NesYXFpKoeNldW1VlIII7CK0/bPke2XiRrhxE3tQkxn4Don3itfwXkyx2yn5zZeK5xL3fDYgWVx2MugbtsO+g9Lxu1IoSOcdVvuudSBa5t1C4udwqSkgIBGoOoI1BHWK0mHlMuIcRyxNh8VzUsZhlGt2ysDG40kjLJbMvWu4mtiRSgEsWsbAO8fYdc6Dg3EjcdeO8MtVDWOPKPDAazxeNf1r6G3IT6LFvwpI35qtBh8dLF6Ni0d5MxQhhka/OrpqpDhbjqPfb5wEb85EyG8SopkvYemha+vHpJu4D3GPj4EGMR9zORogKSWb29AG1F+kbixGoNq+pcUYgFjXo2Yc2ekt2kyqgJ4fVv46CzICXimFlCriNSxyjJ0I3t1biBw5w8bVMEkcbkRLmckoM/F0CgFRfQZgbn/AJbeyKu4lTiIlWPLbOqysLBxkm6eVbaXZSbngat4TFLErlbM4YdH0iqiTIRfixu7duY76CKdiRSySNMVkFtC5tmKqcp0FwBaQ3Gmpte16hRSTROpzNKFjUkAXliEzq7sR/eEjNp6XSUXa5rMY6UEG2UyORJ0tVtIDHEDfeFBRiN2/rqw+KCaRXbnGaSSQWXQkrr2CPjwJQ8aDNbG26uIj5wWClsia3uQNR33uLdhrJhge6tDnwSSYcSwNzLgEMg1UKS1ucFwWYgDUdI6AWDG93Bcq3EZw5TmplVY1Um9y7IiFD6wUElm6xe1t4ZbBpz147HVmOJaxFzf90Ou4C7tMotxrYVW1WsNiA4uu4Erfrymxt77j3VfoFKUoFKUoFKUoFUNVoaDTtvYLNiHOUG+X1b+ovG1Km7VkjEzZit+jvA9kW9Q/wBaUGxUpSgs43GpDG0krBEQFmZjZVA4k1yv5TuWX9oYxmSWSSFCRGHAVQPuIN2nE3J7N1b95duWMgBwYGGZGIJsxkmFhvZbBYjftJrxCgu4XCvK6oilmchVUbySbACuqvJpyAj2XhQCA08gBmcdfBF+6Pz31pPkO8mpiAx+JSzsP+HRt6Kd8pHtEaDqFzxFezgUACvjETqis7HKqgsxO4BRck+6rlY7b+xVxmHeCRmVJAA+Q2YrcFlvwBAIPYTQa7sPGz7SbzjO8GDDfUIvRkxIU/vZX3rGSNEFiRvNbNFteFmyiRSdw10J6g24nuNWcZhlVYoVGVCchA0GRELZOwHKB3Xrzfy5PtBUwwwYlEPS5wwZs2cEZA2TULa9uF+4UHpW2NiRYpAsi3ykNGwsHjcei6N6pB/2ai7EmdGbDy2zr00I3PGxtdeqzaEcLgdRPzyIOJOz8P55fn8g5y/pXubZvvZbX7b1ksdhcwDLYOlyh7bag/dI0P8A+Cgw/NzYeciMK8bjOsZ6JU3AkEb7t5DZW9o6i1ZeHaCMbG6MfVcWb3cG7wTUSXHq4Q7nEiKVPpKxNmUj8JY33WF91ZKXDq4syhh1EAj86CHtTDORmjYhhrlBChwNcpaxI76xeE2ipJWaMI4IZspBHQbNfTeoJAvoSxIAvuybbGt+7kkj7M2dPDIDYdgtWIg5OSQSmRLSC98is0ak/gIZesjUasaB5vlkBQlM/NKQw6RKOxLOAdBZ0uDa4YV8YIRGZGUF8xMQcm2ZYFLM5Ftwkz27SeBqzJtHIRcNA7aATDWSxJF3HRALtd9b2HCrmPwcb5UzsjJmOgN5I2JJ5kLoQSwBtqMqggUF2SDLJZCLNkjU+kArqRlPcsSn4Vfw8CIBCCp5sCGNnFwzHUoQPSyokfw4WqDI+VkUqOhIJWVW9ArFFZPGwFuOZamGUIVk6Is7qx06CGVgMo9W4GZm3nIeywWcHCnP3OgZL3Yi7SZmyseAJRS3YF6hUfbGxVnjgSyj6u6SA5WMuS1wbXsEMjX43A41POHWWNSBcIDljXeysAsaue3KwbsYjrqhhRmeLe8fNZzewCyMHcjgMxVhbfYDhagwOx+UTwS81NYCOJub0yiUkjmxr65AJ1G4FtxIXbtl7W592yjooArHUfWHUqAeAFveeysFLg0nBjlOZw6K0mvQKxb1bQhg4Nu1geo05N4topfN2cZVQurBcqSKSCJFNt5zHNra9gotQbjSouz8XzqZ+BZgvaoYgN77X7iKlUClKUClKUCqGq0NB57yp2pImLkVWIAyaZmG+NTuDAflSrfKwJ55JcG/Q4t/hp1UoPRKh7YxJjgkcNGmVSc0rZYx2uRqBUyrOMwMcyFJUWRDYlXUMptqLg6UHIe3lbE4uTmUSTpG3m0TKh11Kj0rX9Zt9ekeSTyQ86y4vGBTGpPNxBg2Z0YgmS2lgQdOJ39R3/yk8jIpNmYnzeNUkVOcXIMv7shiABoLqCN3GsR+z5tsS7PeC/Sw8jafcl6SnxZx7qD1ILYWFRcJteGV5I45Fd4iBKFNyha5Aa246HStS5e7TxE08OzsGxjknUyTzDfBhwQCy9TMdB/s1sfJ3k7DgYFhgXKo1J9Zzxdz6zHroMtSqXqtBGxmGL5bGxVgwNr8CCCOogkVIAqtKClqGq1Sgw+Pw6xTpOFHStFIbC4DGyPfsY5T2P2VmBVnG4USRsh3MpU+8b6tbIxDPChf0rWf8akq/wDMDQTKoRVaUHwYhe9hfd7ururGY7k7G46F4mBzAxmwDe1lPRv22v21lqUGs4fBvh7tOgkA1E0YPC5vLHrY3NywuL2NhYVZlZ2j55cgVule4YAZStxl0Ol1UaklyTbdW1ECsVidiL0mgtGzXLCx5uQn21BGv3ls3ad1Bi0RYpCbsqBVCJoSJETKiKu4kZ/Fa/CqYcBUDlbXkJcAkluaWVlJY6lmbLqfu91SYMBERzbRiGQm9rls4Fy3NOd4IvpoRckgb6+XxbIC5UhWeQnMDlYlHy6WvlUJHr1k24XCNhyJI2RnCIoXpbg3NqS7C9rKGdRmJ1y9t6sbZ2cs0doixOpiI1YsuhIFx0FAVNdLNprYn6w8allYDpaZ+iSb6kXG6+QK1tcqrYakVI2ZjchjUobspQsd9845tAN2imQt2g76CvJfa55sq9lWAFJbahHW2me/SvfQKLAWF76VtKtcVo2MiOHEcwVnykmeNRdQqkt0iumdWObvLngora9jShoVbnBLe5LqbqSTc5T1C9h2AUE+lKUClKUCqGq0NB5hyxJ89l1A/d8W/wANOo0r45ZrfHS62/d/6SfeFUoPUqXqlDQY6WPn5CD+7jNiODvvsRxVQRp1n7teP4fDHk/ygF9MHjbqreqmdgQD+B9PwtevZtkj6vtLSE95ke9YzltyOh2nhWhl0PpRPxje2jDs4EcRQZGHZcazyTgXeRUQn7sd8qjqF2Y95qyuGE7u0nSVGKKh9Ho+kxG4nNca7raVqPk35Uyhm2bj+ji8OOgx3YiEaB1J9Igb+vf123yDDBC5BPTOa3UbAG3fa/vNB49ys8p8+ztsHDQQIYRzSsnSzSGQA3TXKra2GnDWvZozcC+mm7qrE43knhJsTHiZIUaeK2SQjpC18t+u19L1lwKCtY/aWPZQywKsswCtzRkCHKzWLE2Nho1tNStqyFR/MUEplyjnCoQtbUopJC36rsT76C+taf5SuX42TBHIIxK8j5FQtl0AJZrgHdoP4hWwbd27Dg4HmxDhEQak7z1Ko4k9VeacnuTp27iDtHHqfNhdcHhydMgJvJJbfc37z2AUG/8AI3lVHtLBpiY1KZrhlO9GU2Zb8RfjU3ZTazL7Mr/zBX/8qtcntnxwxERIsaMzOqKAqgH0bAdYAPvqux9XxJ/51vDFED+YNBlKUpQKtYnErGpZiABv/wC3edwtxuK+cXjFjF2NrmyjixO5VHE9lYnEYfUT4hiMhBjjU9FTqAtrfWOb299l6yHztKd3UF88aE2WOPSeYnct/wC7HGw1sLkrYip+xcK0cVnOpJa2ZmCX9QMxJa3We3dur5wGDJbnZR0yLKu8RL7IPEni3HduArJAUFjFYNZFyuLjf3EbiDvBHWKwWJxBR1ilLkXXm5chtmJ6CzEjLcGxBvY8bHQ7JUfHYMSoyMSAwsbW1B3jpAj8qDX8KZg31VzcPnZ9VzA6ajRiLqLjflIFX47iNTIW/vGVt7oLCxI4uQT+EtYV8bOwTxPJh2Z2QKJImzHOwBYOjtvzXya3ud9SYNnsAudc+6/TboXZSRZvSUFV43NjvvQY2aR4rrGyKC2U5bsEsOiluFhd2O8kncATWG2DiWweIWJHzYaVgI72IW7ZW5oXJsXvpusxNzlNsvjNmMyZgzLni5tiLXu0oD2PtNnbXsrEPgxibwsGS7xNGyXDMUtZkYEWUKbKLWCKTa5oPRI3BFxqDqD119Vg9gSumaGYjnASyjgYgAqlOGgHSHAk8CKzlBS9KrSgVQ1WlB59yowjHFyEAW6Htf4a9VKye3MODO5v7PEewvbVaDa6VWqUELZ5s8qey5Yd0gDf5i/wqJtuSQywolwHL3IfJqqgqpYAnXU2Hs7xbWXL0cQh/wARWQ96dNPy5yr+LwiyoVbsIINiCNzA8CDxoNG5V8kZp8kiZ0ngbPDKr88UPskEK5Q8Vu3dWzcm+UHnMdnASeOyzICdG9pcwBynhcA8DqKuxbQeE5cQNOEwHQN9wkH921ra+iesbhdxmzVkIkSyyKLLIN4B1yn2kOmn9DYgMgKrUDB7QuckgySDXLfRgPWjJ9IfmONqn3oFYblZyni2fhXxE3orYADezN6KjvNZmsDyy5Hw7Tw3MTFlGYOGQgFWAIB1BB0J0oObtrcqsTtzHwxzMQkkqRxxrokYdgCQOLWO8610xh40yjDwi0cYCMR6KqoAEYPEkAX6h31pWwvINgMPIJHaWdlIZc7ZQCDcG0YBJHfXo0MKooVQABuA3Cg+xZR1AfkBWP5PIeYDnfKzy9wkYso9y5R7q+cbNzzGGM6bpnHqA70B9sjwg332vklQKABoALDsAoLO0NoRwRtJK6oii7MxsAKwM3KFpI862ijYkI3RkmkPARRLcZjrvJI4rvtd8yhmdsVMnOCIssAILBVW4Z1TcXZswBtewUVN2VgDcyuoV2BCpp9UmlkFuJ3t1nsAoMfslebjbEYhyza5Rm5wxA2Xm0I9KQka2HpHKNAL051/OoJJyq84XSKI6mIhSQ2a9jIR0T1XsDvzZHG8nYpHElirgggozL0hezMoOVyLm2YHfWubUMyBllVmZ/qMM7ZT03lZlL5CLGyxG4HqHrFBu4qtRtn4rnIkfdmAJHUbaj3G491SaBSlKDH47oyxPpa7RnucAj+ZFHvqViIM62zMvapsatbTw3OQuvEg5exhqp9zAH3V9bOxBkiRyLFlViBuBKgkUEbFw5I1GrAPHe9gdZF16IA0NjurX3KAA5SJYkjjY9wzWtwF4o9xsQ43763BlvWI2hsthIZILK0ilJBbRjqUc/hN+8OeygjYOePEQqJDZwWytezgpmAkvbokhGNuq4I4VOwuPZGEU+jHRHtZZe72XtvT3i43WTyeBJu2hfnCOu4YFCeqzH4msnisKsilXAYHeD/vf20F4Gq1iCZcPqS00Q46mSMdZ/xF/mH3qyOHxKuoZWDA7iCCD8KC9VDVaoaDXNq40LMwyufR1ANvRH3x/Sla/wAqsRIMXIFLAdC1kB/u07KUHoVVqlVoIW1RZA3sOj+7MA38papoqzjYc8br7SsPiKYGbPGje0qn4gGgvMulYLC7OZJJRC5jyvcIelGQ6g2yH0dc3okbtxrPVAcZcQD/AIiFffG1x+Tv8KCDtHAzToEeNBZlYSJIwyFSDmXohgbXGh476v8AOTw+qZ0HHoiUb+4ScPZOo3msrQigxa8psNpmlEZPqy3jbutIAb1dk2/hlGs8Q75E/WpzJXwuHUeqPhQQP7fjb90HlP8Ay0YjxtZP5qoIp5v3n1Kn1Ua7kfee1l/h1+9WUy1Wgs4fCrGoVAFUbgP96ntqPtjFmKF2BsdFX8bkKn8xFTqxu2iCIQfWmit/CS//AI0EvC4YIiqNygKPcLXq+BVFqtAqBtcxLE7y+igLXFwwsDqpGobUjTrtxqcTWJx0nPyrCtyEZJJjwUKQyJfizEA24AdooPrk1hXjwyCQFWJZspJYoHcsIyxJLFQbE9lZWqAVWgUpSgo1QNg/+3TszDwsQP6VPasXsacJhoyTYMTbtMshy/EsKDK18ubC++voUtQRcJtGOW+VrlfSUghl/EpsR7xUo1itqlYpYpToBmjkIBNkZbgtYXsHVfjU8SB1ujbxowsd40I4HroAxSEsAwJX0gNSOIuOBrERKczzYVldXN3ibo9MAAlTYFHIAuGGv3dTVSjyMLEJiIuO9ZEJO8cUa3erD42MZGL554GBHpSQSncOLBSjMAOw0EttpzrHneBQFGZgst2AG+10AJA4XHfXyOV2FIB5211zi6SAlTuYDLu7at7Qw7wxGTDu7lRcRsWlWQdWt3HWCp9zbqg4QS4t/rkjhdQGX6vO4RmbKQzGwN1JsVuNDbqDAcpsRG2KdguYMIyGBSxBiSxF9d1Kt8pQkWJaMXARYlGgOgiS2pNVoPTBSlKBUPZJshX2GdPgxK/ylamVCw5yzyLwYJIO8go3+VfjQT6g7T05t/YkW/c90P8Anv7qnVG2hBnjdeJVgO+2n50EgVWrODmzore0qt8Rer1ApSlApXxJIFBJIAGpJ3DvrHttB5dIBcH+8YHIPwjfJ7rDtoJmKxiRi7MANw4knqUDUnsFQUhkmdHcZEQlkQ2zMxBGZ+C6E2Udep4VfweywhzMS8h3u1r9ygaIvYPzqdQLUJqNjNoJCuaRgo3a7yeoAak9gqCZ5p7hA0EftsBzjDjzaH0PxNr93jQSsXiiSY4yC/E7xGD6zf8AYce6vvAYNYkCjtLE6szHezHiSarh8IsS2Ubrk7ySTvJJ1YnrNeLcqP2gMTFK0cGEWMKSP+ID5zbjkBGX4mg9yvSucF/aG2kdBHhtfuSfPWbw/lU28VEn9nh0O4iCfXus16D3S9L14O/7QuMj0lwKKb21Mq6jeOkDrWC5SeXvH4lMkITCqRYmO7Oe529H3D30HunKrlrg8DGfOZ1QkGyDpSG/soNffurU+R/lLw20Ww+FQOsiODZl0ZIUYhwRcC5C6E6H3VzficU8jFnYszG5ZiSSe0nU1N5P7fmwWISeBsrobi+oI4qw4qRvFB2eKrXimw/2jUIAxeGKnS7wnMO/I5BHxNbvye8qmDxxVIHBmZsoibMrWubtcjUBQWoNyasLgcakUjxKwYdJ0VSpK63eO19NTcdjW0tWN2qY3d/OpGQqfq49yFBuYBuhIx33a+Ui1ha5gyYZp1MUUHRbe7XZvxNIQFTTgmY8AF3gNljw+HxP1hTMy3Xpgh4zpmUj1TqPy4WrBSYjEw4iWOEI0d0CxvzzHpWzFWF8q2O82AKm3GpOF2CMLKixSOglGUkZTeRVLXYODvUOR1ZSNxAGREeMVcgMTnUCV89yOBaJABfuYA24UGEPJiOe8rSyQoOi0au8YiKGzqWVwp1B1I3EWtes9ycjXmQ41Zicz6nnMrMoe53ggXHDXSmE5Ox+lKBLIWzszDolusR3KrYAAbzpvO+sqFsKDzblfh1ONlJzX+r3Lcfu042qlffK3ERDGSBmUH6u4IW/7tLbx1UoPR6Vyl9MW1/tj+CH5KfTFtf7Y/gh+Sg6uFQsZ0ZY34EmM/x2y/zKB/FXL30xbX+2P4Ifkr5k8ru1WFji3I0PoQ7wbj1OsCg6wFDXKP0xbX+2P4Ifkp9MW1/tj+CH5KDqHZOiFfYd09wY5f5StTq5PXyvbVF7YtxmNz0IdTYC/odQFV+mLa/2x/BD8lB1cWrEybbMhK4ZOdINi97RKe19cx7FB7bVzFifKxtSRSr4t2U7xkisbcD0NR2VcXywbWAsMWwA0ACQ2A6h0KDp2PZGYhp251hqBa0an7qa3PaxJ7RWSC1yj9MW1/tj+CH5KfTFtf7Y/gh+Sg6uJqFjNoENkjXPIeF7BR7TngOzeeArl76Ytr/bH8EPyVbh8rO1ELFcWwLHMxyQ3JPE9Cg6kwWygjGR25yVr3c+qD6qD1F7BqeJJqcBXKP0xbX+2P4Ifkp9MW1/tj+CH5KDq+o+J2fHJ+8RH/Eqt/UVyx9MW1/tj+CH5KfTFtf7Y/gh+Sg6ig2LBGbpDGp61RAfiBUzLXKP0xbX+2P4Ifkp9MW1/tj+CH5KDpfb3JiDGxtHOMytvGhseDAMDYjrFeQ7Y/ZxkLk4bFJlN7LKrAjsut7/AArRvpi2v9sfwQ/JT6Ytr/bH8EPyUGaxH7Pm0l9FsO/dIwv4kFYvE+RXayf/AFs34JIj/wCQqz9MW1/tj+CH5KfTFtf7Y/gh+Sgx+M8nW0ovTwc47QhYfFL1N5EJitn4+DEnCYhljbpKIZLlWBVst132Nff0xbX+2P4Ifkqv0xbW+2P4IfkoOldmcrMNOmZZAh0ust4nUngySWINSJNtxD0SZD7MQLn+XQd5IFcvv5Xdqnfi2PfHAf6x19DywbWG7GP4IfkoOmMJFLNIJJlEapcxR3BYEgqXkI0vYkBRcC+pJ3ZYCuUfpi2v9sfwQ/JT6Ytr/bH8EPyUHV1qrXKH0xbX+2P4Ifkp9MW1/tj+CH5KD0vl/wD/ACM3/S/0Y6V5BjeXOMmkMksxd2tdiqXNgANy23AVSgwNKUoFKUoFKUoFKUoFKUoFKUoFKUoFKUoFKUoFKUoFKUoFKUoFKUoFKUoFKUoFKUoFKUoFKUoFKUoFKUoFKUoFKUoFKUoFKUoFKUoFKUoFKUoFKUoFKUoFKUoFKUoFKUoFKUoFKUo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9" name="Picture 5">
            <a:hlinkClick r:id="rId2" action="ppaction://hlinkfile"/>
          </p:cNvPr>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47180" y="4221088"/>
            <a:ext cx="3017308" cy="226006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Rettangolo 5"/>
          <p:cNvSpPr/>
          <p:nvPr/>
        </p:nvSpPr>
        <p:spPr>
          <a:xfrm>
            <a:off x="1979712" y="6167045"/>
            <a:ext cx="6648673" cy="646331"/>
          </a:xfrm>
          <a:prstGeom prst="rect">
            <a:avLst/>
          </a:prstGeom>
        </p:spPr>
        <p:txBody>
          <a:bodyPr wrap="square">
            <a:spAutoFit/>
          </a:bodyPr>
          <a:lstStyle/>
          <a:p>
            <a:r>
              <a:rPr lang="it-IT" b="1" i="1" dirty="0" err="1"/>
              <a:t>One</a:t>
            </a:r>
            <a:r>
              <a:rPr lang="it-IT" b="1" i="1" dirty="0"/>
              <a:t> Minute </a:t>
            </a:r>
            <a:r>
              <a:rPr lang="it-IT" b="1" i="1" dirty="0" err="1" smtClean="0"/>
              <a:t>Puberty</a:t>
            </a:r>
            <a:endParaRPr lang="it-IT" b="1" i="1" dirty="0" smtClean="0"/>
          </a:p>
          <a:p>
            <a:r>
              <a:rPr lang="it-IT" b="1" i="1" dirty="0" smtClean="0"/>
              <a:t>la </a:t>
            </a:r>
            <a:r>
              <a:rPr lang="it-IT" b="1" i="1" dirty="0"/>
              <a:t>metamorfosi di un adolescente raccontata in un minuto</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2486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bwMode="auto">
          <a:xfrm>
            <a:off x="568913" y="5157192"/>
            <a:ext cx="7560840" cy="1200329"/>
          </a:xfrm>
          <a:prstGeom prst="rect">
            <a:avLst/>
          </a:prstGeom>
          <a:noFill/>
          <a:ln w="9525">
            <a:noFill/>
            <a:miter lim="800000"/>
            <a:headEnd/>
            <a:tailEnd/>
          </a:ln>
        </p:spPr>
        <p:txBody>
          <a:bodyPr wrap="square" rtlCol="0">
            <a:spAutoFit/>
          </a:bodyPr>
          <a:lstStyle/>
          <a:p>
            <a:pPr algn="ctr"/>
            <a:r>
              <a:rPr lang="it-IT" sz="2400" i="1" dirty="0" smtClean="0">
                <a:solidFill>
                  <a:srgbClr val="002060"/>
                </a:solidFill>
              </a:rPr>
              <a:t>Lasciare tracce di sé</a:t>
            </a:r>
          </a:p>
          <a:p>
            <a:pPr algn="ctr"/>
            <a:r>
              <a:rPr lang="it-IT" sz="2400" dirty="0" smtClean="0">
                <a:solidFill>
                  <a:srgbClr val="002060"/>
                </a:solidFill>
              </a:rPr>
              <a:t>Mutandine sporche sul pavimento, assorbenti usati nemmeno messi nel cestino, resti della merenda ..</a:t>
            </a:r>
            <a:endParaRPr lang="it-IT" sz="2400" dirty="0">
              <a:solidFill>
                <a:srgbClr val="002060"/>
              </a:solidFill>
            </a:endParaRPr>
          </a:p>
        </p:txBody>
      </p:sp>
      <p:pic>
        <p:nvPicPr>
          <p:cNvPr id="3" name="Picture 2" descr="http://sardegnaeventi24.it/public/folders/250/7934-vietato.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5536" y="332656"/>
            <a:ext cx="2143125" cy="21431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CasellaDiTesto 3"/>
          <p:cNvSpPr txBox="1"/>
          <p:nvPr/>
        </p:nvSpPr>
        <p:spPr bwMode="auto">
          <a:xfrm>
            <a:off x="3131840" y="972017"/>
            <a:ext cx="3888432" cy="584775"/>
          </a:xfrm>
          <a:prstGeom prst="rect">
            <a:avLst/>
          </a:prstGeom>
          <a:noFill/>
          <a:ln w="9525">
            <a:noFill/>
            <a:miter lim="800000"/>
            <a:headEnd/>
            <a:tailEnd/>
          </a:ln>
        </p:spPr>
        <p:txBody>
          <a:bodyPr wrap="square" rtlCol="0">
            <a:spAutoFit/>
          </a:bodyPr>
          <a:lstStyle/>
          <a:p>
            <a:pPr algn="ctr"/>
            <a:r>
              <a:rPr lang="it-IT" sz="3200" dirty="0" smtClean="0">
                <a:solidFill>
                  <a:srgbClr val="FF0000"/>
                </a:solidFill>
              </a:rPr>
              <a:t>Vietato entrare!</a:t>
            </a:r>
            <a:endParaRPr lang="it-IT" sz="3200" dirty="0">
              <a:solidFill>
                <a:srgbClr val="FF0000"/>
              </a:solidFill>
            </a:endParaRPr>
          </a:p>
        </p:txBody>
      </p:sp>
      <p:sp>
        <p:nvSpPr>
          <p:cNvPr id="5" name="CasellaDiTesto 4"/>
          <p:cNvSpPr txBox="1"/>
          <p:nvPr/>
        </p:nvSpPr>
        <p:spPr bwMode="auto">
          <a:xfrm>
            <a:off x="547936" y="2708533"/>
            <a:ext cx="7560840" cy="1569660"/>
          </a:xfrm>
          <a:prstGeom prst="rect">
            <a:avLst/>
          </a:prstGeom>
          <a:noFill/>
          <a:ln w="9525">
            <a:noFill/>
            <a:miter lim="800000"/>
            <a:headEnd/>
            <a:tailEnd/>
          </a:ln>
        </p:spPr>
        <p:txBody>
          <a:bodyPr wrap="square" rtlCol="0">
            <a:spAutoFit/>
          </a:bodyPr>
          <a:lstStyle/>
          <a:p>
            <a:pPr algn="ctr"/>
            <a:r>
              <a:rPr lang="it-IT" sz="2400" i="1" dirty="0" smtClean="0">
                <a:solidFill>
                  <a:srgbClr val="002060"/>
                </a:solidFill>
              </a:rPr>
              <a:t>La camera disordinata è anche un LIMITE chiaro di demarcazione tra il dentro ed il fuori (la ‘non camera’), un attacco all’ordine degli adulti, alle regole del ‘vivere civile’</a:t>
            </a:r>
            <a:endParaRPr lang="it-IT" sz="2400" dirty="0">
              <a:solidFill>
                <a:srgbClr val="002060"/>
              </a:solidFill>
            </a:endParaRPr>
          </a:p>
        </p:txBody>
      </p:sp>
      <p:sp>
        <p:nvSpPr>
          <p:cNvPr id="6" name="CasellaDiTesto 5"/>
          <p:cNvSpPr txBox="1"/>
          <p:nvPr/>
        </p:nvSpPr>
        <p:spPr bwMode="auto">
          <a:xfrm>
            <a:off x="1763688" y="2031231"/>
            <a:ext cx="6120680" cy="461665"/>
          </a:xfrm>
          <a:prstGeom prst="rect">
            <a:avLst/>
          </a:prstGeom>
          <a:noFill/>
          <a:ln w="9525">
            <a:noFill/>
            <a:miter lim="800000"/>
            <a:headEnd/>
            <a:tailEnd/>
          </a:ln>
        </p:spPr>
        <p:txBody>
          <a:bodyPr wrap="square" rtlCol="0">
            <a:spAutoFit/>
          </a:bodyPr>
          <a:lstStyle/>
          <a:p>
            <a:pPr algn="ctr"/>
            <a:r>
              <a:rPr lang="it-IT" sz="2400" i="1" dirty="0" smtClean="0">
                <a:solidFill>
                  <a:srgbClr val="002060"/>
                </a:solidFill>
              </a:rPr>
              <a:t>Il limite fisico tra me e gli altri</a:t>
            </a:r>
            <a:endParaRPr lang="it-IT" sz="2400" dirty="0">
              <a:solidFill>
                <a:srgbClr val="00206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9733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bwMode="auto">
          <a:xfrm>
            <a:off x="1187624" y="614298"/>
            <a:ext cx="5760640" cy="1446550"/>
          </a:xfrm>
          <a:prstGeom prst="rect">
            <a:avLst/>
          </a:prstGeom>
          <a:noFill/>
          <a:ln w="9525">
            <a:noFill/>
            <a:miter lim="800000"/>
            <a:headEnd/>
            <a:tailEnd/>
          </a:ln>
        </p:spPr>
        <p:txBody>
          <a:bodyPr wrap="square" rtlCol="0">
            <a:spAutoFit/>
          </a:bodyPr>
          <a:lstStyle/>
          <a:p>
            <a:pPr algn="ctr"/>
            <a:r>
              <a:rPr lang="it-IT" sz="4000" b="1" dirty="0" smtClean="0">
                <a:solidFill>
                  <a:srgbClr val="002060"/>
                </a:solidFill>
              </a:rPr>
              <a:t>Tracce schifose di sé</a:t>
            </a:r>
          </a:p>
          <a:p>
            <a:pPr algn="ctr"/>
            <a:r>
              <a:rPr lang="it-IT" sz="2400" dirty="0" smtClean="0">
                <a:solidFill>
                  <a:srgbClr val="002060"/>
                </a:solidFill>
              </a:rPr>
              <a:t>che nel caos … paradossalmente …. non si nascondono affatto</a:t>
            </a:r>
            <a:endParaRPr lang="it-IT" sz="2400" dirty="0">
              <a:solidFill>
                <a:srgbClr val="002060"/>
              </a:solidFill>
            </a:endParaRPr>
          </a:p>
        </p:txBody>
      </p:sp>
      <p:sp>
        <p:nvSpPr>
          <p:cNvPr id="3" name="CasellaDiTesto 2"/>
          <p:cNvSpPr txBox="1"/>
          <p:nvPr/>
        </p:nvSpPr>
        <p:spPr bwMode="auto">
          <a:xfrm>
            <a:off x="1187624" y="3318083"/>
            <a:ext cx="6048672" cy="1200329"/>
          </a:xfrm>
          <a:prstGeom prst="rect">
            <a:avLst/>
          </a:prstGeom>
          <a:noFill/>
          <a:ln w="9525">
            <a:noFill/>
            <a:miter lim="800000"/>
            <a:headEnd/>
            <a:tailEnd/>
          </a:ln>
        </p:spPr>
        <p:txBody>
          <a:bodyPr wrap="square" rtlCol="0">
            <a:spAutoFit/>
          </a:bodyPr>
          <a:lstStyle/>
          <a:p>
            <a:pPr algn="ctr"/>
            <a:r>
              <a:rPr lang="it-IT" sz="2400" dirty="0" smtClean="0">
                <a:solidFill>
                  <a:srgbClr val="002060"/>
                </a:solidFill>
              </a:rPr>
              <a:t>Come l’anello RUBATO alla nonna, il portamonete che per ore la zia l’altra sera aveva cercato</a:t>
            </a:r>
            <a:endParaRPr lang="it-IT" sz="2400" dirty="0">
              <a:solidFill>
                <a:srgbClr val="002060"/>
              </a:solidFill>
            </a:endParaRPr>
          </a:p>
        </p:txBody>
      </p:sp>
      <p:sp>
        <p:nvSpPr>
          <p:cNvPr id="4" name="CasellaDiTesto 3"/>
          <p:cNvSpPr txBox="1"/>
          <p:nvPr/>
        </p:nvSpPr>
        <p:spPr bwMode="auto">
          <a:xfrm>
            <a:off x="691952" y="5229200"/>
            <a:ext cx="6760368" cy="830997"/>
          </a:xfrm>
          <a:prstGeom prst="rect">
            <a:avLst/>
          </a:prstGeom>
          <a:noFill/>
          <a:ln w="9525">
            <a:noFill/>
            <a:miter lim="800000"/>
            <a:headEnd/>
            <a:tailEnd/>
          </a:ln>
        </p:spPr>
        <p:txBody>
          <a:bodyPr wrap="square" rtlCol="0">
            <a:spAutoFit/>
          </a:bodyPr>
          <a:lstStyle/>
          <a:p>
            <a:pPr algn="ctr"/>
            <a:r>
              <a:rPr lang="it-IT" sz="2400" dirty="0" smtClean="0">
                <a:solidFill>
                  <a:srgbClr val="002060"/>
                </a:solidFill>
              </a:rPr>
              <a:t>Come le due sigarette che l’amico gli ha dato, o lo spinello pronto per essere fumato</a:t>
            </a:r>
            <a:endParaRPr lang="it-IT" sz="2400" dirty="0">
              <a:solidFill>
                <a:srgbClr val="00206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612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60648"/>
            <a:ext cx="7488832" cy="1728192"/>
          </a:xfrm>
        </p:spPr>
        <p:txBody>
          <a:bodyPr>
            <a:noAutofit/>
          </a:bodyPr>
          <a:lstStyle/>
          <a:p>
            <a:r>
              <a:rPr lang="it-IT" sz="3200" b="0" cap="none" dirty="0">
                <a:solidFill>
                  <a:srgbClr val="C00000"/>
                </a:solidFill>
              </a:rPr>
              <a:t>Il compito di separazione, </a:t>
            </a:r>
            <a:r>
              <a:rPr lang="it-IT" sz="3200" b="0" cap="none" dirty="0" smtClean="0">
                <a:solidFill>
                  <a:srgbClr val="C00000"/>
                </a:solidFill>
              </a:rPr>
              <a:t/>
            </a:r>
            <a:br>
              <a:rPr lang="it-IT" sz="3200" b="0" cap="none" dirty="0" smtClean="0">
                <a:solidFill>
                  <a:srgbClr val="C00000"/>
                </a:solidFill>
              </a:rPr>
            </a:br>
            <a:r>
              <a:rPr lang="it-IT" sz="3200" b="0" cap="none" dirty="0" smtClean="0">
                <a:solidFill>
                  <a:srgbClr val="C00000"/>
                </a:solidFill>
              </a:rPr>
              <a:t>caratteristico </a:t>
            </a:r>
            <a:r>
              <a:rPr lang="it-IT" sz="3200" b="0" cap="none" dirty="0">
                <a:solidFill>
                  <a:srgbClr val="C00000"/>
                </a:solidFill>
              </a:rPr>
              <a:t>di questa tappa evolutiva, ed il raggiungimento della propria </a:t>
            </a:r>
            <a:r>
              <a:rPr lang="it-IT" sz="3200" b="0" cap="none" dirty="0" smtClean="0">
                <a:solidFill>
                  <a:srgbClr val="C00000"/>
                </a:solidFill>
              </a:rPr>
              <a:t>autonomia</a:t>
            </a:r>
            <a:endParaRPr lang="it-IT" sz="3200" b="0" cap="none" dirty="0">
              <a:solidFill>
                <a:srgbClr val="C00000"/>
              </a:solidFill>
            </a:endParaRPr>
          </a:p>
        </p:txBody>
      </p:sp>
      <p:sp>
        <p:nvSpPr>
          <p:cNvPr id="3" name="Segnaposto testo 2"/>
          <p:cNvSpPr>
            <a:spLocks noGrp="1"/>
          </p:cNvSpPr>
          <p:nvPr>
            <p:ph type="body" idx="2"/>
          </p:nvPr>
        </p:nvSpPr>
        <p:spPr>
          <a:xfrm>
            <a:off x="251520" y="2178416"/>
            <a:ext cx="8496944" cy="746528"/>
          </a:xfrm>
          <a:solidFill>
            <a:srgbClr val="FFFFFF"/>
          </a:solidFill>
        </p:spPr>
        <p:txBody>
          <a:bodyPr>
            <a:normAutofit fontScale="92500" lnSpcReduction="20000"/>
          </a:bodyPr>
          <a:lstStyle/>
          <a:p>
            <a:pPr algn="ctr"/>
            <a:r>
              <a:rPr lang="it-IT" sz="3200" b="1" dirty="0" smtClean="0"/>
              <a:t>A volte diventa faticoso, ancor più per i ragazzi con storia adottiva</a:t>
            </a:r>
            <a:endParaRPr lang="it-IT" sz="3200" b="1" dirty="0"/>
          </a:p>
        </p:txBody>
      </p:sp>
      <p:sp>
        <p:nvSpPr>
          <p:cNvPr id="4" name="Segnaposto contenuto 3"/>
          <p:cNvSpPr>
            <a:spLocks noGrp="1"/>
          </p:cNvSpPr>
          <p:nvPr>
            <p:ph sz="half" idx="1"/>
          </p:nvPr>
        </p:nvSpPr>
        <p:spPr>
          <a:xfrm>
            <a:off x="179512" y="3069704"/>
            <a:ext cx="7239000" cy="1151384"/>
          </a:xfrm>
        </p:spPr>
        <p:txBody>
          <a:bodyPr>
            <a:normAutofit fontScale="85000" lnSpcReduction="10000"/>
          </a:bodyPr>
          <a:lstStyle/>
          <a:p>
            <a:pPr marL="0" indent="0">
              <a:buNone/>
            </a:pPr>
            <a:r>
              <a:rPr lang="it-IT" dirty="0" smtClean="0">
                <a:solidFill>
                  <a:srgbClr val="C00000"/>
                </a:solidFill>
              </a:rPr>
              <a:t>Perché rievoca il drammatico strappo, la lacerazione originaria, il vissuto di perdita</a:t>
            </a:r>
            <a:endParaRPr lang="it-IT" dirty="0">
              <a:solidFill>
                <a:srgbClr val="C00000"/>
              </a:solidFill>
            </a:endParaRPr>
          </a:p>
        </p:txBody>
      </p:sp>
      <p:sp>
        <p:nvSpPr>
          <p:cNvPr id="5" name="Figura a mano libera 4"/>
          <p:cNvSpPr/>
          <p:nvPr/>
        </p:nvSpPr>
        <p:spPr>
          <a:xfrm>
            <a:off x="2324109" y="4005064"/>
            <a:ext cx="3544035" cy="2708694"/>
          </a:xfrm>
          <a:custGeom>
            <a:avLst/>
            <a:gdLst>
              <a:gd name="connsiteX0" fmla="*/ 1604513 w 3544035"/>
              <a:gd name="connsiteY0" fmla="*/ 431321 h 2708694"/>
              <a:gd name="connsiteX1" fmla="*/ 241540 w 3544035"/>
              <a:gd name="connsiteY1" fmla="*/ 1414732 h 2708694"/>
              <a:gd name="connsiteX2" fmla="*/ 258793 w 3544035"/>
              <a:gd name="connsiteY2" fmla="*/ 1570007 h 2708694"/>
              <a:gd name="connsiteX3" fmla="*/ 293298 w 3544035"/>
              <a:gd name="connsiteY3" fmla="*/ 1673524 h 2708694"/>
              <a:gd name="connsiteX4" fmla="*/ 345057 w 3544035"/>
              <a:gd name="connsiteY4" fmla="*/ 1725283 h 2708694"/>
              <a:gd name="connsiteX5" fmla="*/ 448574 w 3544035"/>
              <a:gd name="connsiteY5" fmla="*/ 1846053 h 2708694"/>
              <a:gd name="connsiteX6" fmla="*/ 517585 w 3544035"/>
              <a:gd name="connsiteY6" fmla="*/ 1949570 h 2708694"/>
              <a:gd name="connsiteX7" fmla="*/ 862642 w 3544035"/>
              <a:gd name="connsiteY7" fmla="*/ 2156604 h 2708694"/>
              <a:gd name="connsiteX8" fmla="*/ 1035170 w 3544035"/>
              <a:gd name="connsiteY8" fmla="*/ 2260121 h 2708694"/>
              <a:gd name="connsiteX9" fmla="*/ 1604513 w 3544035"/>
              <a:gd name="connsiteY9" fmla="*/ 2346385 h 2708694"/>
              <a:gd name="connsiteX10" fmla="*/ 2380891 w 3544035"/>
              <a:gd name="connsiteY10" fmla="*/ 2329132 h 2708694"/>
              <a:gd name="connsiteX11" fmla="*/ 2518913 w 3544035"/>
              <a:gd name="connsiteY11" fmla="*/ 2242868 h 2708694"/>
              <a:gd name="connsiteX12" fmla="*/ 2587925 w 3544035"/>
              <a:gd name="connsiteY12" fmla="*/ 2139351 h 2708694"/>
              <a:gd name="connsiteX13" fmla="*/ 2656936 w 3544035"/>
              <a:gd name="connsiteY13" fmla="*/ 2018581 h 2708694"/>
              <a:gd name="connsiteX14" fmla="*/ 2674189 w 3544035"/>
              <a:gd name="connsiteY14" fmla="*/ 1949570 h 2708694"/>
              <a:gd name="connsiteX15" fmla="*/ 2708694 w 3544035"/>
              <a:gd name="connsiteY15" fmla="*/ 1863306 h 2708694"/>
              <a:gd name="connsiteX16" fmla="*/ 2725947 w 3544035"/>
              <a:gd name="connsiteY16" fmla="*/ 1777041 h 2708694"/>
              <a:gd name="connsiteX17" fmla="*/ 2777706 w 3544035"/>
              <a:gd name="connsiteY17" fmla="*/ 1725283 h 2708694"/>
              <a:gd name="connsiteX18" fmla="*/ 2794959 w 3544035"/>
              <a:gd name="connsiteY18" fmla="*/ 1121434 h 2708694"/>
              <a:gd name="connsiteX19" fmla="*/ 2691442 w 3544035"/>
              <a:gd name="connsiteY19" fmla="*/ 983411 h 2708694"/>
              <a:gd name="connsiteX20" fmla="*/ 2605177 w 3544035"/>
              <a:gd name="connsiteY20" fmla="*/ 879894 h 2708694"/>
              <a:gd name="connsiteX21" fmla="*/ 2570672 w 3544035"/>
              <a:gd name="connsiteY21" fmla="*/ 810883 h 2708694"/>
              <a:gd name="connsiteX22" fmla="*/ 2484408 w 3544035"/>
              <a:gd name="connsiteY22" fmla="*/ 776377 h 2708694"/>
              <a:gd name="connsiteX23" fmla="*/ 2398143 w 3544035"/>
              <a:gd name="connsiteY23" fmla="*/ 707366 h 2708694"/>
              <a:gd name="connsiteX24" fmla="*/ 2294627 w 3544035"/>
              <a:gd name="connsiteY24" fmla="*/ 672860 h 2708694"/>
              <a:gd name="connsiteX25" fmla="*/ 2191110 w 3544035"/>
              <a:gd name="connsiteY25" fmla="*/ 621102 h 2708694"/>
              <a:gd name="connsiteX26" fmla="*/ 2104845 w 3544035"/>
              <a:gd name="connsiteY26" fmla="*/ 569343 h 2708694"/>
              <a:gd name="connsiteX27" fmla="*/ 2001328 w 3544035"/>
              <a:gd name="connsiteY27" fmla="*/ 500332 h 2708694"/>
              <a:gd name="connsiteX28" fmla="*/ 1880559 w 3544035"/>
              <a:gd name="connsiteY28" fmla="*/ 465826 h 2708694"/>
              <a:gd name="connsiteX29" fmla="*/ 1794294 w 3544035"/>
              <a:gd name="connsiteY29" fmla="*/ 431321 h 2708694"/>
              <a:gd name="connsiteX30" fmla="*/ 1552755 w 3544035"/>
              <a:gd name="connsiteY30" fmla="*/ 362309 h 2708694"/>
              <a:gd name="connsiteX31" fmla="*/ 948906 w 3544035"/>
              <a:gd name="connsiteY31" fmla="*/ 379562 h 2708694"/>
              <a:gd name="connsiteX32" fmla="*/ 845389 w 3544035"/>
              <a:gd name="connsiteY32" fmla="*/ 448574 h 2708694"/>
              <a:gd name="connsiteX33" fmla="*/ 672860 w 3544035"/>
              <a:gd name="connsiteY33" fmla="*/ 603849 h 2708694"/>
              <a:gd name="connsiteX34" fmla="*/ 621102 w 3544035"/>
              <a:gd name="connsiteY34" fmla="*/ 638355 h 2708694"/>
              <a:gd name="connsiteX35" fmla="*/ 517585 w 3544035"/>
              <a:gd name="connsiteY35" fmla="*/ 810883 h 2708694"/>
              <a:gd name="connsiteX36" fmla="*/ 448574 w 3544035"/>
              <a:gd name="connsiteY36" fmla="*/ 914400 h 2708694"/>
              <a:gd name="connsiteX37" fmla="*/ 396815 w 3544035"/>
              <a:gd name="connsiteY37" fmla="*/ 1017917 h 2708694"/>
              <a:gd name="connsiteX38" fmla="*/ 379562 w 3544035"/>
              <a:gd name="connsiteY38" fmla="*/ 1207698 h 2708694"/>
              <a:gd name="connsiteX39" fmla="*/ 448574 w 3544035"/>
              <a:gd name="connsiteY39" fmla="*/ 1656272 h 2708694"/>
              <a:gd name="connsiteX40" fmla="*/ 569343 w 3544035"/>
              <a:gd name="connsiteY40" fmla="*/ 1742536 h 2708694"/>
              <a:gd name="connsiteX41" fmla="*/ 638355 w 3544035"/>
              <a:gd name="connsiteY41" fmla="*/ 1777041 h 2708694"/>
              <a:gd name="connsiteX42" fmla="*/ 707366 w 3544035"/>
              <a:gd name="connsiteY42" fmla="*/ 1794294 h 2708694"/>
              <a:gd name="connsiteX43" fmla="*/ 793630 w 3544035"/>
              <a:gd name="connsiteY43" fmla="*/ 1828800 h 2708694"/>
              <a:gd name="connsiteX44" fmla="*/ 1708030 w 3544035"/>
              <a:gd name="connsiteY44" fmla="*/ 1811547 h 2708694"/>
              <a:gd name="connsiteX45" fmla="*/ 1794294 w 3544035"/>
              <a:gd name="connsiteY45" fmla="*/ 1777041 h 2708694"/>
              <a:gd name="connsiteX46" fmla="*/ 1966823 w 3544035"/>
              <a:gd name="connsiteY46" fmla="*/ 1604513 h 2708694"/>
              <a:gd name="connsiteX47" fmla="*/ 2018581 w 3544035"/>
              <a:gd name="connsiteY47" fmla="*/ 1552755 h 2708694"/>
              <a:gd name="connsiteX48" fmla="*/ 2173857 w 3544035"/>
              <a:gd name="connsiteY48" fmla="*/ 1345721 h 2708694"/>
              <a:gd name="connsiteX49" fmla="*/ 2225615 w 3544035"/>
              <a:gd name="connsiteY49" fmla="*/ 1276709 h 2708694"/>
              <a:gd name="connsiteX50" fmla="*/ 2208362 w 3544035"/>
              <a:gd name="connsiteY50" fmla="*/ 724619 h 2708694"/>
              <a:gd name="connsiteX51" fmla="*/ 2173857 w 3544035"/>
              <a:gd name="connsiteY51" fmla="*/ 672860 h 2708694"/>
              <a:gd name="connsiteX52" fmla="*/ 2156604 w 3544035"/>
              <a:gd name="connsiteY52" fmla="*/ 621102 h 2708694"/>
              <a:gd name="connsiteX53" fmla="*/ 2001328 w 3544035"/>
              <a:gd name="connsiteY53" fmla="*/ 569343 h 2708694"/>
              <a:gd name="connsiteX54" fmla="*/ 1466491 w 3544035"/>
              <a:gd name="connsiteY54" fmla="*/ 586596 h 2708694"/>
              <a:gd name="connsiteX55" fmla="*/ 1414732 w 3544035"/>
              <a:gd name="connsiteY55" fmla="*/ 638355 h 2708694"/>
              <a:gd name="connsiteX56" fmla="*/ 1328468 w 3544035"/>
              <a:gd name="connsiteY56" fmla="*/ 672860 h 2708694"/>
              <a:gd name="connsiteX57" fmla="*/ 1207698 w 3544035"/>
              <a:gd name="connsiteY57" fmla="*/ 776377 h 2708694"/>
              <a:gd name="connsiteX58" fmla="*/ 1086928 w 3544035"/>
              <a:gd name="connsiteY58" fmla="*/ 897147 h 2708694"/>
              <a:gd name="connsiteX59" fmla="*/ 1035170 w 3544035"/>
              <a:gd name="connsiteY59" fmla="*/ 948906 h 2708694"/>
              <a:gd name="connsiteX60" fmla="*/ 1017917 w 3544035"/>
              <a:gd name="connsiteY60" fmla="*/ 1017917 h 2708694"/>
              <a:gd name="connsiteX61" fmla="*/ 1000664 w 3544035"/>
              <a:gd name="connsiteY61" fmla="*/ 1069675 h 2708694"/>
              <a:gd name="connsiteX62" fmla="*/ 983411 w 3544035"/>
              <a:gd name="connsiteY62" fmla="*/ 1155940 h 2708694"/>
              <a:gd name="connsiteX63" fmla="*/ 948906 w 3544035"/>
              <a:gd name="connsiteY63" fmla="*/ 1224951 h 2708694"/>
              <a:gd name="connsiteX64" fmla="*/ 966159 w 3544035"/>
              <a:gd name="connsiteY64" fmla="*/ 1777041 h 2708694"/>
              <a:gd name="connsiteX65" fmla="*/ 1000664 w 3544035"/>
              <a:gd name="connsiteY65" fmla="*/ 1828800 h 2708694"/>
              <a:gd name="connsiteX66" fmla="*/ 1086928 w 3544035"/>
              <a:gd name="connsiteY66" fmla="*/ 1897811 h 2708694"/>
              <a:gd name="connsiteX67" fmla="*/ 1138687 w 3544035"/>
              <a:gd name="connsiteY67" fmla="*/ 1932317 h 2708694"/>
              <a:gd name="connsiteX68" fmla="*/ 1242204 w 3544035"/>
              <a:gd name="connsiteY68" fmla="*/ 1949570 h 2708694"/>
              <a:gd name="connsiteX69" fmla="*/ 1742536 w 3544035"/>
              <a:gd name="connsiteY69" fmla="*/ 1915064 h 2708694"/>
              <a:gd name="connsiteX70" fmla="*/ 1794294 w 3544035"/>
              <a:gd name="connsiteY70" fmla="*/ 1863306 h 2708694"/>
              <a:gd name="connsiteX71" fmla="*/ 1846053 w 3544035"/>
              <a:gd name="connsiteY71" fmla="*/ 1846053 h 2708694"/>
              <a:gd name="connsiteX72" fmla="*/ 1897811 w 3544035"/>
              <a:gd name="connsiteY72" fmla="*/ 1794294 h 2708694"/>
              <a:gd name="connsiteX73" fmla="*/ 1966823 w 3544035"/>
              <a:gd name="connsiteY73" fmla="*/ 1742536 h 2708694"/>
              <a:gd name="connsiteX74" fmla="*/ 2035834 w 3544035"/>
              <a:gd name="connsiteY74" fmla="*/ 1587260 h 2708694"/>
              <a:gd name="connsiteX75" fmla="*/ 2087593 w 3544035"/>
              <a:gd name="connsiteY75" fmla="*/ 1518249 h 2708694"/>
              <a:gd name="connsiteX76" fmla="*/ 2122098 w 3544035"/>
              <a:gd name="connsiteY76" fmla="*/ 1259457 h 2708694"/>
              <a:gd name="connsiteX77" fmla="*/ 2070340 w 3544035"/>
              <a:gd name="connsiteY77" fmla="*/ 638355 h 2708694"/>
              <a:gd name="connsiteX78" fmla="*/ 1915064 w 3544035"/>
              <a:gd name="connsiteY78" fmla="*/ 465826 h 2708694"/>
              <a:gd name="connsiteX79" fmla="*/ 1863306 w 3544035"/>
              <a:gd name="connsiteY79" fmla="*/ 396815 h 2708694"/>
              <a:gd name="connsiteX80" fmla="*/ 1604513 w 3544035"/>
              <a:gd name="connsiteY80" fmla="*/ 241540 h 2708694"/>
              <a:gd name="connsiteX81" fmla="*/ 1328468 w 3544035"/>
              <a:gd name="connsiteY81" fmla="*/ 138023 h 2708694"/>
              <a:gd name="connsiteX82" fmla="*/ 931653 w 3544035"/>
              <a:gd name="connsiteY82" fmla="*/ 51758 h 2708694"/>
              <a:gd name="connsiteX83" fmla="*/ 517585 w 3544035"/>
              <a:gd name="connsiteY83" fmla="*/ 103517 h 2708694"/>
              <a:gd name="connsiteX84" fmla="*/ 396815 w 3544035"/>
              <a:gd name="connsiteY84" fmla="*/ 224287 h 2708694"/>
              <a:gd name="connsiteX85" fmla="*/ 293298 w 3544035"/>
              <a:gd name="connsiteY85" fmla="*/ 327804 h 2708694"/>
              <a:gd name="connsiteX86" fmla="*/ 138023 w 3544035"/>
              <a:gd name="connsiteY86" fmla="*/ 586596 h 2708694"/>
              <a:gd name="connsiteX87" fmla="*/ 69011 w 3544035"/>
              <a:gd name="connsiteY87" fmla="*/ 862641 h 2708694"/>
              <a:gd name="connsiteX88" fmla="*/ 51759 w 3544035"/>
              <a:gd name="connsiteY88" fmla="*/ 1000664 h 2708694"/>
              <a:gd name="connsiteX89" fmla="*/ 0 w 3544035"/>
              <a:gd name="connsiteY89" fmla="*/ 1173192 h 2708694"/>
              <a:gd name="connsiteX90" fmla="*/ 34506 w 3544035"/>
              <a:gd name="connsiteY90" fmla="*/ 1949570 h 2708694"/>
              <a:gd name="connsiteX91" fmla="*/ 258793 w 3544035"/>
              <a:gd name="connsiteY91" fmla="*/ 2260121 h 2708694"/>
              <a:gd name="connsiteX92" fmla="*/ 396815 w 3544035"/>
              <a:gd name="connsiteY92" fmla="*/ 2380891 h 2708694"/>
              <a:gd name="connsiteX93" fmla="*/ 517585 w 3544035"/>
              <a:gd name="connsiteY93" fmla="*/ 2398143 h 2708694"/>
              <a:gd name="connsiteX94" fmla="*/ 655608 w 3544035"/>
              <a:gd name="connsiteY94" fmla="*/ 2449902 h 2708694"/>
              <a:gd name="connsiteX95" fmla="*/ 1173193 w 3544035"/>
              <a:gd name="connsiteY95" fmla="*/ 2484407 h 2708694"/>
              <a:gd name="connsiteX96" fmla="*/ 2329132 w 3544035"/>
              <a:gd name="connsiteY96" fmla="*/ 2432649 h 2708694"/>
              <a:gd name="connsiteX97" fmla="*/ 2432649 w 3544035"/>
              <a:gd name="connsiteY97" fmla="*/ 2363638 h 2708694"/>
              <a:gd name="connsiteX98" fmla="*/ 2536166 w 3544035"/>
              <a:gd name="connsiteY98" fmla="*/ 2329132 h 2708694"/>
              <a:gd name="connsiteX99" fmla="*/ 2656936 w 3544035"/>
              <a:gd name="connsiteY99" fmla="*/ 2277374 h 2708694"/>
              <a:gd name="connsiteX100" fmla="*/ 2743200 w 3544035"/>
              <a:gd name="connsiteY100" fmla="*/ 2191109 h 2708694"/>
              <a:gd name="connsiteX101" fmla="*/ 2829464 w 3544035"/>
              <a:gd name="connsiteY101" fmla="*/ 2139351 h 2708694"/>
              <a:gd name="connsiteX102" fmla="*/ 2881223 w 3544035"/>
              <a:gd name="connsiteY102" fmla="*/ 2070340 h 2708694"/>
              <a:gd name="connsiteX103" fmla="*/ 3053751 w 3544035"/>
              <a:gd name="connsiteY103" fmla="*/ 1897811 h 2708694"/>
              <a:gd name="connsiteX104" fmla="*/ 3140015 w 3544035"/>
              <a:gd name="connsiteY104" fmla="*/ 1742536 h 2708694"/>
              <a:gd name="connsiteX105" fmla="*/ 3174521 w 3544035"/>
              <a:gd name="connsiteY105" fmla="*/ 1690777 h 2708694"/>
              <a:gd name="connsiteX106" fmla="*/ 3191774 w 3544035"/>
              <a:gd name="connsiteY106" fmla="*/ 1639019 h 2708694"/>
              <a:gd name="connsiteX107" fmla="*/ 3278038 w 3544035"/>
              <a:gd name="connsiteY107" fmla="*/ 1500996 h 2708694"/>
              <a:gd name="connsiteX108" fmla="*/ 3243532 w 3544035"/>
              <a:gd name="connsiteY108" fmla="*/ 759124 h 2708694"/>
              <a:gd name="connsiteX109" fmla="*/ 3191774 w 3544035"/>
              <a:gd name="connsiteY109" fmla="*/ 655607 h 2708694"/>
              <a:gd name="connsiteX110" fmla="*/ 3053751 w 3544035"/>
              <a:gd name="connsiteY110" fmla="*/ 517585 h 2708694"/>
              <a:gd name="connsiteX111" fmla="*/ 2846717 w 3544035"/>
              <a:gd name="connsiteY111" fmla="*/ 345057 h 2708694"/>
              <a:gd name="connsiteX112" fmla="*/ 2743200 w 3544035"/>
              <a:gd name="connsiteY112" fmla="*/ 310551 h 2708694"/>
              <a:gd name="connsiteX113" fmla="*/ 2570672 w 3544035"/>
              <a:gd name="connsiteY113" fmla="*/ 224287 h 2708694"/>
              <a:gd name="connsiteX114" fmla="*/ 2467155 w 3544035"/>
              <a:gd name="connsiteY114" fmla="*/ 172528 h 2708694"/>
              <a:gd name="connsiteX115" fmla="*/ 2191110 w 3544035"/>
              <a:gd name="connsiteY115" fmla="*/ 103517 h 2708694"/>
              <a:gd name="connsiteX116" fmla="*/ 1828800 w 3544035"/>
              <a:gd name="connsiteY116" fmla="*/ 51758 h 2708694"/>
              <a:gd name="connsiteX117" fmla="*/ 1708030 w 3544035"/>
              <a:gd name="connsiteY117" fmla="*/ 34506 h 2708694"/>
              <a:gd name="connsiteX118" fmla="*/ 1466491 w 3544035"/>
              <a:gd name="connsiteY118" fmla="*/ 17253 h 2708694"/>
              <a:gd name="connsiteX119" fmla="*/ 638355 w 3544035"/>
              <a:gd name="connsiteY119" fmla="*/ 51758 h 2708694"/>
              <a:gd name="connsiteX120" fmla="*/ 603849 w 3544035"/>
              <a:gd name="connsiteY120" fmla="*/ 103517 h 2708694"/>
              <a:gd name="connsiteX121" fmla="*/ 552091 w 3544035"/>
              <a:gd name="connsiteY121" fmla="*/ 138023 h 2708694"/>
              <a:gd name="connsiteX122" fmla="*/ 362310 w 3544035"/>
              <a:gd name="connsiteY122" fmla="*/ 327804 h 2708694"/>
              <a:gd name="connsiteX123" fmla="*/ 207034 w 3544035"/>
              <a:gd name="connsiteY123" fmla="*/ 655607 h 2708694"/>
              <a:gd name="connsiteX124" fmla="*/ 189781 w 3544035"/>
              <a:gd name="connsiteY124" fmla="*/ 914400 h 2708694"/>
              <a:gd name="connsiteX125" fmla="*/ 207034 w 3544035"/>
              <a:gd name="connsiteY125" fmla="*/ 1500996 h 2708694"/>
              <a:gd name="connsiteX126" fmla="*/ 327804 w 3544035"/>
              <a:gd name="connsiteY126" fmla="*/ 1742536 h 2708694"/>
              <a:gd name="connsiteX127" fmla="*/ 396815 w 3544035"/>
              <a:gd name="connsiteY127" fmla="*/ 1863306 h 2708694"/>
              <a:gd name="connsiteX128" fmla="*/ 431321 w 3544035"/>
              <a:gd name="connsiteY128" fmla="*/ 1932317 h 2708694"/>
              <a:gd name="connsiteX129" fmla="*/ 655608 w 3544035"/>
              <a:gd name="connsiteY129" fmla="*/ 2070340 h 2708694"/>
              <a:gd name="connsiteX130" fmla="*/ 724619 w 3544035"/>
              <a:gd name="connsiteY130" fmla="*/ 2139351 h 2708694"/>
              <a:gd name="connsiteX131" fmla="*/ 776377 w 3544035"/>
              <a:gd name="connsiteY131" fmla="*/ 2156604 h 2708694"/>
              <a:gd name="connsiteX132" fmla="*/ 862642 w 3544035"/>
              <a:gd name="connsiteY132" fmla="*/ 2208362 h 2708694"/>
              <a:gd name="connsiteX133" fmla="*/ 1052423 w 3544035"/>
              <a:gd name="connsiteY133" fmla="*/ 2260121 h 2708694"/>
              <a:gd name="connsiteX134" fmla="*/ 1242204 w 3544035"/>
              <a:gd name="connsiteY134" fmla="*/ 2329132 h 2708694"/>
              <a:gd name="connsiteX135" fmla="*/ 1362974 w 3544035"/>
              <a:gd name="connsiteY135" fmla="*/ 2398143 h 2708694"/>
              <a:gd name="connsiteX136" fmla="*/ 1518249 w 3544035"/>
              <a:gd name="connsiteY136" fmla="*/ 2432649 h 2708694"/>
              <a:gd name="connsiteX137" fmla="*/ 1639019 w 3544035"/>
              <a:gd name="connsiteY137" fmla="*/ 2484407 h 2708694"/>
              <a:gd name="connsiteX138" fmla="*/ 1794294 w 3544035"/>
              <a:gd name="connsiteY138" fmla="*/ 2501660 h 2708694"/>
              <a:gd name="connsiteX139" fmla="*/ 1966823 w 3544035"/>
              <a:gd name="connsiteY139" fmla="*/ 2536166 h 2708694"/>
              <a:gd name="connsiteX140" fmla="*/ 2501660 w 3544035"/>
              <a:gd name="connsiteY140" fmla="*/ 2570672 h 2708694"/>
              <a:gd name="connsiteX141" fmla="*/ 3019245 w 3544035"/>
              <a:gd name="connsiteY141" fmla="*/ 2536166 h 2708694"/>
              <a:gd name="connsiteX142" fmla="*/ 3122762 w 3544035"/>
              <a:gd name="connsiteY142" fmla="*/ 2432649 h 2708694"/>
              <a:gd name="connsiteX143" fmla="*/ 3191774 w 3544035"/>
              <a:gd name="connsiteY143" fmla="*/ 2363638 h 2708694"/>
              <a:gd name="connsiteX144" fmla="*/ 3278038 w 3544035"/>
              <a:gd name="connsiteY144" fmla="*/ 2242868 h 2708694"/>
              <a:gd name="connsiteX145" fmla="*/ 3398808 w 3544035"/>
              <a:gd name="connsiteY145" fmla="*/ 2001328 h 2708694"/>
              <a:gd name="connsiteX146" fmla="*/ 3433313 w 3544035"/>
              <a:gd name="connsiteY146" fmla="*/ 1811547 h 2708694"/>
              <a:gd name="connsiteX147" fmla="*/ 3450566 w 3544035"/>
              <a:gd name="connsiteY147" fmla="*/ 1639019 h 2708694"/>
              <a:gd name="connsiteX148" fmla="*/ 3433313 w 3544035"/>
              <a:gd name="connsiteY148" fmla="*/ 1138687 h 2708694"/>
              <a:gd name="connsiteX149" fmla="*/ 3381555 w 3544035"/>
              <a:gd name="connsiteY149" fmla="*/ 1069675 h 2708694"/>
              <a:gd name="connsiteX150" fmla="*/ 3312543 w 3544035"/>
              <a:gd name="connsiteY150" fmla="*/ 966158 h 2708694"/>
              <a:gd name="connsiteX151" fmla="*/ 3209027 w 3544035"/>
              <a:gd name="connsiteY151" fmla="*/ 862641 h 2708694"/>
              <a:gd name="connsiteX152" fmla="*/ 3140015 w 3544035"/>
              <a:gd name="connsiteY152" fmla="*/ 776377 h 2708694"/>
              <a:gd name="connsiteX153" fmla="*/ 2932981 w 3544035"/>
              <a:gd name="connsiteY153" fmla="*/ 672860 h 2708694"/>
              <a:gd name="connsiteX154" fmla="*/ 2812211 w 3544035"/>
              <a:gd name="connsiteY154" fmla="*/ 569343 h 2708694"/>
              <a:gd name="connsiteX155" fmla="*/ 2743200 w 3544035"/>
              <a:gd name="connsiteY155" fmla="*/ 534838 h 2708694"/>
              <a:gd name="connsiteX156" fmla="*/ 2587925 w 3544035"/>
              <a:gd name="connsiteY156" fmla="*/ 431321 h 2708694"/>
              <a:gd name="connsiteX157" fmla="*/ 2415396 w 3544035"/>
              <a:gd name="connsiteY157" fmla="*/ 362309 h 2708694"/>
              <a:gd name="connsiteX158" fmla="*/ 2311879 w 3544035"/>
              <a:gd name="connsiteY158" fmla="*/ 293298 h 2708694"/>
              <a:gd name="connsiteX159" fmla="*/ 2208362 w 3544035"/>
              <a:gd name="connsiteY159" fmla="*/ 258792 h 2708694"/>
              <a:gd name="connsiteX160" fmla="*/ 2087593 w 3544035"/>
              <a:gd name="connsiteY160" fmla="*/ 207034 h 2708694"/>
              <a:gd name="connsiteX161" fmla="*/ 1984076 w 3544035"/>
              <a:gd name="connsiteY161" fmla="*/ 189781 h 2708694"/>
              <a:gd name="connsiteX162" fmla="*/ 1587260 w 3544035"/>
              <a:gd name="connsiteY162" fmla="*/ 103517 h 2708694"/>
              <a:gd name="connsiteX163" fmla="*/ 1431985 w 3544035"/>
              <a:gd name="connsiteY163" fmla="*/ 69011 h 2708694"/>
              <a:gd name="connsiteX164" fmla="*/ 1276710 w 3544035"/>
              <a:gd name="connsiteY164" fmla="*/ 51758 h 2708694"/>
              <a:gd name="connsiteX165" fmla="*/ 1121434 w 3544035"/>
              <a:gd name="connsiteY165" fmla="*/ 0 h 2708694"/>
              <a:gd name="connsiteX166" fmla="*/ 414068 w 3544035"/>
              <a:gd name="connsiteY166" fmla="*/ 51758 h 2708694"/>
              <a:gd name="connsiteX167" fmla="*/ 379562 w 3544035"/>
              <a:gd name="connsiteY167" fmla="*/ 103517 h 2708694"/>
              <a:gd name="connsiteX168" fmla="*/ 327804 w 3544035"/>
              <a:gd name="connsiteY168" fmla="*/ 120770 h 2708694"/>
              <a:gd name="connsiteX169" fmla="*/ 241540 w 3544035"/>
              <a:gd name="connsiteY169" fmla="*/ 258792 h 2708694"/>
              <a:gd name="connsiteX170" fmla="*/ 120770 w 3544035"/>
              <a:gd name="connsiteY170" fmla="*/ 517585 h 2708694"/>
              <a:gd name="connsiteX171" fmla="*/ 103517 w 3544035"/>
              <a:gd name="connsiteY171" fmla="*/ 621102 h 2708694"/>
              <a:gd name="connsiteX172" fmla="*/ 51759 w 3544035"/>
              <a:gd name="connsiteY172" fmla="*/ 810883 h 2708694"/>
              <a:gd name="connsiteX173" fmla="*/ 34506 w 3544035"/>
              <a:gd name="connsiteY173" fmla="*/ 879894 h 2708694"/>
              <a:gd name="connsiteX174" fmla="*/ 34506 w 3544035"/>
              <a:gd name="connsiteY174" fmla="*/ 1518249 h 2708694"/>
              <a:gd name="connsiteX175" fmla="*/ 69011 w 3544035"/>
              <a:gd name="connsiteY175" fmla="*/ 1570007 h 2708694"/>
              <a:gd name="connsiteX176" fmla="*/ 86264 w 3544035"/>
              <a:gd name="connsiteY176" fmla="*/ 1621766 h 2708694"/>
              <a:gd name="connsiteX177" fmla="*/ 103517 w 3544035"/>
              <a:gd name="connsiteY177" fmla="*/ 1690777 h 2708694"/>
              <a:gd name="connsiteX178" fmla="*/ 172528 w 3544035"/>
              <a:gd name="connsiteY178" fmla="*/ 1759789 h 2708694"/>
              <a:gd name="connsiteX179" fmla="*/ 207034 w 3544035"/>
              <a:gd name="connsiteY179" fmla="*/ 1828800 h 2708694"/>
              <a:gd name="connsiteX180" fmla="*/ 310551 w 3544035"/>
              <a:gd name="connsiteY180" fmla="*/ 1915064 h 2708694"/>
              <a:gd name="connsiteX181" fmla="*/ 465827 w 3544035"/>
              <a:gd name="connsiteY181" fmla="*/ 2070340 h 2708694"/>
              <a:gd name="connsiteX182" fmla="*/ 603849 w 3544035"/>
              <a:gd name="connsiteY182" fmla="*/ 2156604 h 2708694"/>
              <a:gd name="connsiteX183" fmla="*/ 655608 w 3544035"/>
              <a:gd name="connsiteY183" fmla="*/ 2225615 h 2708694"/>
              <a:gd name="connsiteX184" fmla="*/ 897147 w 3544035"/>
              <a:gd name="connsiteY184" fmla="*/ 2363638 h 2708694"/>
              <a:gd name="connsiteX185" fmla="*/ 1017917 w 3544035"/>
              <a:gd name="connsiteY185" fmla="*/ 2380891 h 2708694"/>
              <a:gd name="connsiteX186" fmla="*/ 1173193 w 3544035"/>
              <a:gd name="connsiteY186" fmla="*/ 2432649 h 2708694"/>
              <a:gd name="connsiteX187" fmla="*/ 1242204 w 3544035"/>
              <a:gd name="connsiteY187" fmla="*/ 2449902 h 2708694"/>
              <a:gd name="connsiteX188" fmla="*/ 1328468 w 3544035"/>
              <a:gd name="connsiteY188" fmla="*/ 2484407 h 2708694"/>
              <a:gd name="connsiteX189" fmla="*/ 1397479 w 3544035"/>
              <a:gd name="connsiteY189" fmla="*/ 2518913 h 2708694"/>
              <a:gd name="connsiteX190" fmla="*/ 1500996 w 3544035"/>
              <a:gd name="connsiteY190" fmla="*/ 2536166 h 2708694"/>
              <a:gd name="connsiteX191" fmla="*/ 1604513 w 3544035"/>
              <a:gd name="connsiteY191" fmla="*/ 2570672 h 2708694"/>
              <a:gd name="connsiteX192" fmla="*/ 1777042 w 3544035"/>
              <a:gd name="connsiteY192" fmla="*/ 2605177 h 2708694"/>
              <a:gd name="connsiteX193" fmla="*/ 2087593 w 3544035"/>
              <a:gd name="connsiteY193" fmla="*/ 2656936 h 2708694"/>
              <a:gd name="connsiteX194" fmla="*/ 2294627 w 3544035"/>
              <a:gd name="connsiteY194" fmla="*/ 2691441 h 2708694"/>
              <a:gd name="connsiteX195" fmla="*/ 2432649 w 3544035"/>
              <a:gd name="connsiteY195" fmla="*/ 2708694 h 2708694"/>
              <a:gd name="connsiteX196" fmla="*/ 3209027 w 3544035"/>
              <a:gd name="connsiteY196" fmla="*/ 2674189 h 2708694"/>
              <a:gd name="connsiteX197" fmla="*/ 3278038 w 3544035"/>
              <a:gd name="connsiteY197" fmla="*/ 2605177 h 2708694"/>
              <a:gd name="connsiteX198" fmla="*/ 3312543 w 3544035"/>
              <a:gd name="connsiteY198" fmla="*/ 2536166 h 2708694"/>
              <a:gd name="connsiteX199" fmla="*/ 3381555 w 3544035"/>
              <a:gd name="connsiteY199" fmla="*/ 2415396 h 2708694"/>
              <a:gd name="connsiteX200" fmla="*/ 3467819 w 3544035"/>
              <a:gd name="connsiteY200" fmla="*/ 2242868 h 2708694"/>
              <a:gd name="connsiteX201" fmla="*/ 3502325 w 3544035"/>
              <a:gd name="connsiteY201" fmla="*/ 2087592 h 2708694"/>
              <a:gd name="connsiteX202" fmla="*/ 3519577 w 3544035"/>
              <a:gd name="connsiteY202" fmla="*/ 2035834 h 2708694"/>
              <a:gd name="connsiteX203" fmla="*/ 3502325 w 3544035"/>
              <a:gd name="connsiteY203" fmla="*/ 1086928 h 2708694"/>
              <a:gd name="connsiteX204" fmla="*/ 3416060 w 3544035"/>
              <a:gd name="connsiteY204" fmla="*/ 914400 h 2708694"/>
              <a:gd name="connsiteX205" fmla="*/ 3398808 w 3544035"/>
              <a:gd name="connsiteY205" fmla="*/ 862641 h 2708694"/>
              <a:gd name="connsiteX206" fmla="*/ 3347049 w 3544035"/>
              <a:gd name="connsiteY206" fmla="*/ 810883 h 2708694"/>
              <a:gd name="connsiteX207" fmla="*/ 3174521 w 3544035"/>
              <a:gd name="connsiteY207" fmla="*/ 603849 h 2708694"/>
              <a:gd name="connsiteX208" fmla="*/ 3088257 w 3544035"/>
              <a:gd name="connsiteY208" fmla="*/ 552091 h 2708694"/>
              <a:gd name="connsiteX209" fmla="*/ 3036498 w 3544035"/>
              <a:gd name="connsiteY209" fmla="*/ 517585 h 2708694"/>
              <a:gd name="connsiteX210" fmla="*/ 2967487 w 3544035"/>
              <a:gd name="connsiteY210" fmla="*/ 465826 h 2708694"/>
              <a:gd name="connsiteX211" fmla="*/ 2915728 w 3544035"/>
              <a:gd name="connsiteY211" fmla="*/ 414068 h 2708694"/>
              <a:gd name="connsiteX212" fmla="*/ 2708694 w 3544035"/>
              <a:gd name="connsiteY212" fmla="*/ 345057 h 2708694"/>
              <a:gd name="connsiteX213" fmla="*/ 2346385 w 3544035"/>
              <a:gd name="connsiteY213" fmla="*/ 310551 h 2708694"/>
              <a:gd name="connsiteX214" fmla="*/ 1639019 w 3544035"/>
              <a:gd name="connsiteY214" fmla="*/ 345057 h 2708694"/>
              <a:gd name="connsiteX215" fmla="*/ 1466491 w 3544035"/>
              <a:gd name="connsiteY215" fmla="*/ 483079 h 2708694"/>
              <a:gd name="connsiteX216" fmla="*/ 1431985 w 3544035"/>
              <a:gd name="connsiteY216" fmla="*/ 534838 h 2708694"/>
              <a:gd name="connsiteX217" fmla="*/ 1431985 w 3544035"/>
              <a:gd name="connsiteY217" fmla="*/ 914400 h 2708694"/>
              <a:gd name="connsiteX218" fmla="*/ 1483743 w 3544035"/>
              <a:gd name="connsiteY218" fmla="*/ 1104181 h 2708694"/>
              <a:gd name="connsiteX219" fmla="*/ 1535502 w 3544035"/>
              <a:gd name="connsiteY219" fmla="*/ 1155940 h 2708694"/>
              <a:gd name="connsiteX220" fmla="*/ 1656272 w 3544035"/>
              <a:gd name="connsiteY220" fmla="*/ 1104181 h 2708694"/>
              <a:gd name="connsiteX221" fmla="*/ 1828800 w 3544035"/>
              <a:gd name="connsiteY221" fmla="*/ 1000664 h 2708694"/>
              <a:gd name="connsiteX222" fmla="*/ 2001328 w 3544035"/>
              <a:gd name="connsiteY222" fmla="*/ 914400 h 2708694"/>
              <a:gd name="connsiteX223" fmla="*/ 2035834 w 3544035"/>
              <a:gd name="connsiteY223" fmla="*/ 862641 h 2708694"/>
              <a:gd name="connsiteX224" fmla="*/ 2053087 w 3544035"/>
              <a:gd name="connsiteY224" fmla="*/ 793630 h 2708694"/>
              <a:gd name="connsiteX225" fmla="*/ 2070340 w 3544035"/>
              <a:gd name="connsiteY225" fmla="*/ 741872 h 2708694"/>
              <a:gd name="connsiteX226" fmla="*/ 2035834 w 3544035"/>
              <a:gd name="connsiteY226" fmla="*/ 603849 h 2708694"/>
              <a:gd name="connsiteX227" fmla="*/ 1966823 w 3544035"/>
              <a:gd name="connsiteY227" fmla="*/ 586596 h 2708694"/>
              <a:gd name="connsiteX228" fmla="*/ 1880559 w 3544035"/>
              <a:gd name="connsiteY228" fmla="*/ 569343 h 2708694"/>
              <a:gd name="connsiteX229" fmla="*/ 1621766 w 3544035"/>
              <a:gd name="connsiteY229" fmla="*/ 534838 h 2708694"/>
              <a:gd name="connsiteX230" fmla="*/ 1155940 w 3544035"/>
              <a:gd name="connsiteY230" fmla="*/ 569343 h 2708694"/>
              <a:gd name="connsiteX231" fmla="*/ 983411 w 3544035"/>
              <a:gd name="connsiteY231" fmla="*/ 690113 h 2708694"/>
              <a:gd name="connsiteX232" fmla="*/ 948906 w 3544035"/>
              <a:gd name="connsiteY232" fmla="*/ 793630 h 2708694"/>
              <a:gd name="connsiteX233" fmla="*/ 966159 w 3544035"/>
              <a:gd name="connsiteY233" fmla="*/ 1138687 h 2708694"/>
              <a:gd name="connsiteX234" fmla="*/ 1035170 w 3544035"/>
              <a:gd name="connsiteY234" fmla="*/ 1311215 h 2708694"/>
              <a:gd name="connsiteX235" fmla="*/ 1069676 w 3544035"/>
              <a:gd name="connsiteY235" fmla="*/ 1397479 h 2708694"/>
              <a:gd name="connsiteX236" fmla="*/ 1086928 w 3544035"/>
              <a:gd name="connsiteY236" fmla="*/ 1449238 h 2708694"/>
              <a:gd name="connsiteX237" fmla="*/ 1138687 w 3544035"/>
              <a:gd name="connsiteY237" fmla="*/ 1518249 h 2708694"/>
              <a:gd name="connsiteX238" fmla="*/ 1173193 w 3544035"/>
              <a:gd name="connsiteY238" fmla="*/ 1570007 h 2708694"/>
              <a:gd name="connsiteX239" fmla="*/ 1224951 w 3544035"/>
              <a:gd name="connsiteY239" fmla="*/ 1604513 h 2708694"/>
              <a:gd name="connsiteX240" fmla="*/ 1293962 w 3544035"/>
              <a:gd name="connsiteY240" fmla="*/ 1656272 h 2708694"/>
              <a:gd name="connsiteX241" fmla="*/ 1362974 w 3544035"/>
              <a:gd name="connsiteY241" fmla="*/ 1673524 h 2708694"/>
              <a:gd name="connsiteX242" fmla="*/ 1518249 w 3544035"/>
              <a:gd name="connsiteY242" fmla="*/ 1708030 h 2708694"/>
              <a:gd name="connsiteX243" fmla="*/ 1604513 w 3544035"/>
              <a:gd name="connsiteY243" fmla="*/ 1742536 h 2708694"/>
              <a:gd name="connsiteX244" fmla="*/ 1725283 w 3544035"/>
              <a:gd name="connsiteY244" fmla="*/ 1777041 h 2708694"/>
              <a:gd name="connsiteX245" fmla="*/ 2035834 w 3544035"/>
              <a:gd name="connsiteY245" fmla="*/ 1759789 h 2708694"/>
              <a:gd name="connsiteX246" fmla="*/ 2104845 w 3544035"/>
              <a:gd name="connsiteY246" fmla="*/ 1656272 h 2708694"/>
              <a:gd name="connsiteX247" fmla="*/ 2139351 w 3544035"/>
              <a:gd name="connsiteY247" fmla="*/ 1604513 h 2708694"/>
              <a:gd name="connsiteX248" fmla="*/ 2173857 w 3544035"/>
              <a:gd name="connsiteY248" fmla="*/ 1500996 h 2708694"/>
              <a:gd name="connsiteX249" fmla="*/ 2156604 w 3544035"/>
              <a:gd name="connsiteY249" fmla="*/ 1276709 h 2708694"/>
              <a:gd name="connsiteX250" fmla="*/ 2104845 w 3544035"/>
              <a:gd name="connsiteY250" fmla="*/ 1207698 h 2708694"/>
              <a:gd name="connsiteX251" fmla="*/ 1863306 w 3544035"/>
              <a:gd name="connsiteY251" fmla="*/ 1173192 h 270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3544035" h="2708694">
                <a:moveTo>
                  <a:pt x="1604513" y="431321"/>
                </a:moveTo>
                <a:cubicBezTo>
                  <a:pt x="1150189" y="759125"/>
                  <a:pt x="669218" y="1052851"/>
                  <a:pt x="241540" y="1414732"/>
                </a:cubicBezTo>
                <a:cubicBezTo>
                  <a:pt x="201785" y="1448371"/>
                  <a:pt x="248580" y="1518941"/>
                  <a:pt x="258793" y="1570007"/>
                </a:cubicBezTo>
                <a:cubicBezTo>
                  <a:pt x="265926" y="1605673"/>
                  <a:pt x="275634" y="1641729"/>
                  <a:pt x="293298" y="1673524"/>
                </a:cubicBezTo>
                <a:cubicBezTo>
                  <a:pt x="305147" y="1694853"/>
                  <a:pt x="328735" y="1707147"/>
                  <a:pt x="345057" y="1725283"/>
                </a:cubicBezTo>
                <a:cubicBezTo>
                  <a:pt x="380526" y="1764693"/>
                  <a:pt x="416247" y="1804027"/>
                  <a:pt x="448574" y="1846053"/>
                </a:cubicBezTo>
                <a:cubicBezTo>
                  <a:pt x="473859" y="1878924"/>
                  <a:pt x="486489" y="1922132"/>
                  <a:pt x="517585" y="1949570"/>
                </a:cubicBezTo>
                <a:cubicBezTo>
                  <a:pt x="758934" y="2162525"/>
                  <a:pt x="667421" y="2053251"/>
                  <a:pt x="862642" y="2156604"/>
                </a:cubicBezTo>
                <a:cubicBezTo>
                  <a:pt x="921915" y="2187984"/>
                  <a:pt x="971342" y="2239531"/>
                  <a:pt x="1035170" y="2260121"/>
                </a:cubicBezTo>
                <a:cubicBezTo>
                  <a:pt x="1227887" y="2322288"/>
                  <a:pt x="1408810" y="2330076"/>
                  <a:pt x="1604513" y="2346385"/>
                </a:cubicBezTo>
                <a:lnTo>
                  <a:pt x="2380891" y="2329132"/>
                </a:lnTo>
                <a:cubicBezTo>
                  <a:pt x="2434801" y="2323029"/>
                  <a:pt x="2478919" y="2279529"/>
                  <a:pt x="2518913" y="2242868"/>
                </a:cubicBezTo>
                <a:cubicBezTo>
                  <a:pt x="2549483" y="2214845"/>
                  <a:pt x="2587925" y="2139351"/>
                  <a:pt x="2587925" y="2139351"/>
                </a:cubicBezTo>
                <a:cubicBezTo>
                  <a:pt x="2640688" y="1981052"/>
                  <a:pt x="2552494" y="2227462"/>
                  <a:pt x="2656936" y="2018581"/>
                </a:cubicBezTo>
                <a:cubicBezTo>
                  <a:pt x="2667540" y="1997373"/>
                  <a:pt x="2666691" y="1972065"/>
                  <a:pt x="2674189" y="1949570"/>
                </a:cubicBezTo>
                <a:cubicBezTo>
                  <a:pt x="2683982" y="1920190"/>
                  <a:pt x="2699795" y="1892970"/>
                  <a:pt x="2708694" y="1863306"/>
                </a:cubicBezTo>
                <a:cubicBezTo>
                  <a:pt x="2717120" y="1835218"/>
                  <a:pt x="2712833" y="1803270"/>
                  <a:pt x="2725947" y="1777041"/>
                </a:cubicBezTo>
                <a:cubicBezTo>
                  <a:pt x="2736859" y="1755218"/>
                  <a:pt x="2760453" y="1742536"/>
                  <a:pt x="2777706" y="1725283"/>
                </a:cubicBezTo>
                <a:cubicBezTo>
                  <a:pt x="2820779" y="1466841"/>
                  <a:pt x="2840225" y="1438295"/>
                  <a:pt x="2794959" y="1121434"/>
                </a:cubicBezTo>
                <a:cubicBezTo>
                  <a:pt x="2786823" y="1064483"/>
                  <a:pt x="2726037" y="1022331"/>
                  <a:pt x="2691442" y="983411"/>
                </a:cubicBezTo>
                <a:cubicBezTo>
                  <a:pt x="2661601" y="949840"/>
                  <a:pt x="2630935" y="916691"/>
                  <a:pt x="2605177" y="879894"/>
                </a:cubicBezTo>
                <a:cubicBezTo>
                  <a:pt x="2590428" y="858824"/>
                  <a:pt x="2590199" y="827621"/>
                  <a:pt x="2570672" y="810883"/>
                </a:cubicBezTo>
                <a:cubicBezTo>
                  <a:pt x="2547158" y="790728"/>
                  <a:pt x="2510964" y="792311"/>
                  <a:pt x="2484408" y="776377"/>
                </a:cubicBezTo>
                <a:cubicBezTo>
                  <a:pt x="2452832" y="757431"/>
                  <a:pt x="2430471" y="724999"/>
                  <a:pt x="2398143" y="707366"/>
                </a:cubicBezTo>
                <a:cubicBezTo>
                  <a:pt x="2366212" y="689949"/>
                  <a:pt x="2328201" y="686849"/>
                  <a:pt x="2294627" y="672860"/>
                </a:cubicBezTo>
                <a:cubicBezTo>
                  <a:pt x="2259016" y="658022"/>
                  <a:pt x="2224978" y="639575"/>
                  <a:pt x="2191110" y="621102"/>
                </a:cubicBezTo>
                <a:cubicBezTo>
                  <a:pt x="2161671" y="605044"/>
                  <a:pt x="2133136" y="587346"/>
                  <a:pt x="2104845" y="569343"/>
                </a:cubicBezTo>
                <a:cubicBezTo>
                  <a:pt x="2069858" y="547079"/>
                  <a:pt x="2038982" y="517711"/>
                  <a:pt x="2001328" y="500332"/>
                </a:cubicBezTo>
                <a:cubicBezTo>
                  <a:pt x="1963314" y="482787"/>
                  <a:pt x="1920278" y="479066"/>
                  <a:pt x="1880559" y="465826"/>
                </a:cubicBezTo>
                <a:cubicBezTo>
                  <a:pt x="1851178" y="456032"/>
                  <a:pt x="1823826" y="440647"/>
                  <a:pt x="1794294" y="431321"/>
                </a:cubicBezTo>
                <a:cubicBezTo>
                  <a:pt x="1714446" y="406106"/>
                  <a:pt x="1552755" y="362309"/>
                  <a:pt x="1552755" y="362309"/>
                </a:cubicBezTo>
                <a:cubicBezTo>
                  <a:pt x="1351472" y="368060"/>
                  <a:pt x="1148790" y="355186"/>
                  <a:pt x="948906" y="379562"/>
                </a:cubicBezTo>
                <a:cubicBezTo>
                  <a:pt x="907740" y="384582"/>
                  <a:pt x="878928" y="424182"/>
                  <a:pt x="845389" y="448574"/>
                </a:cubicBezTo>
                <a:cubicBezTo>
                  <a:pt x="699426" y="554729"/>
                  <a:pt x="816024" y="478581"/>
                  <a:pt x="672860" y="603849"/>
                </a:cubicBezTo>
                <a:cubicBezTo>
                  <a:pt x="657255" y="617503"/>
                  <a:pt x="638355" y="626853"/>
                  <a:pt x="621102" y="638355"/>
                </a:cubicBezTo>
                <a:cubicBezTo>
                  <a:pt x="586596" y="695864"/>
                  <a:pt x="554787" y="755080"/>
                  <a:pt x="517585" y="810883"/>
                </a:cubicBezTo>
                <a:cubicBezTo>
                  <a:pt x="494581" y="845389"/>
                  <a:pt x="469470" y="878579"/>
                  <a:pt x="448574" y="914400"/>
                </a:cubicBezTo>
                <a:cubicBezTo>
                  <a:pt x="429135" y="947723"/>
                  <a:pt x="414068" y="983411"/>
                  <a:pt x="396815" y="1017917"/>
                </a:cubicBezTo>
                <a:cubicBezTo>
                  <a:pt x="391064" y="1081177"/>
                  <a:pt x="374428" y="1144385"/>
                  <a:pt x="379562" y="1207698"/>
                </a:cubicBezTo>
                <a:cubicBezTo>
                  <a:pt x="391788" y="1358487"/>
                  <a:pt x="409594" y="1510096"/>
                  <a:pt x="448574" y="1656272"/>
                </a:cubicBezTo>
                <a:cubicBezTo>
                  <a:pt x="466897" y="1724982"/>
                  <a:pt x="522247" y="1722352"/>
                  <a:pt x="569343" y="1742536"/>
                </a:cubicBezTo>
                <a:cubicBezTo>
                  <a:pt x="592983" y="1752667"/>
                  <a:pt x="614273" y="1768011"/>
                  <a:pt x="638355" y="1777041"/>
                </a:cubicBezTo>
                <a:cubicBezTo>
                  <a:pt x="660557" y="1785367"/>
                  <a:pt x="684871" y="1786796"/>
                  <a:pt x="707366" y="1794294"/>
                </a:cubicBezTo>
                <a:cubicBezTo>
                  <a:pt x="736746" y="1804088"/>
                  <a:pt x="764875" y="1817298"/>
                  <a:pt x="793630" y="1828800"/>
                </a:cubicBezTo>
                <a:cubicBezTo>
                  <a:pt x="1098430" y="1823049"/>
                  <a:pt x="1403583" y="1827294"/>
                  <a:pt x="1708030" y="1811547"/>
                </a:cubicBezTo>
                <a:cubicBezTo>
                  <a:pt x="1738958" y="1809947"/>
                  <a:pt x="1768166" y="1793668"/>
                  <a:pt x="1794294" y="1777041"/>
                </a:cubicBezTo>
                <a:cubicBezTo>
                  <a:pt x="1899888" y="1709845"/>
                  <a:pt x="1891242" y="1690891"/>
                  <a:pt x="1966823" y="1604513"/>
                </a:cubicBezTo>
                <a:cubicBezTo>
                  <a:pt x="1982890" y="1586151"/>
                  <a:pt x="2003339" y="1571807"/>
                  <a:pt x="2018581" y="1552755"/>
                </a:cubicBezTo>
                <a:cubicBezTo>
                  <a:pt x="2072470" y="1485394"/>
                  <a:pt x="2122099" y="1414732"/>
                  <a:pt x="2173857" y="1345721"/>
                </a:cubicBezTo>
                <a:lnTo>
                  <a:pt x="2225615" y="1276709"/>
                </a:lnTo>
                <a:cubicBezTo>
                  <a:pt x="2259085" y="1042423"/>
                  <a:pt x="2260940" y="1092670"/>
                  <a:pt x="2208362" y="724619"/>
                </a:cubicBezTo>
                <a:cubicBezTo>
                  <a:pt x="2205430" y="704092"/>
                  <a:pt x="2183130" y="691406"/>
                  <a:pt x="2173857" y="672860"/>
                </a:cubicBezTo>
                <a:cubicBezTo>
                  <a:pt x="2165724" y="656594"/>
                  <a:pt x="2169463" y="633961"/>
                  <a:pt x="2156604" y="621102"/>
                </a:cubicBezTo>
                <a:cubicBezTo>
                  <a:pt x="2120888" y="585386"/>
                  <a:pt x="2044944" y="578066"/>
                  <a:pt x="2001328" y="569343"/>
                </a:cubicBezTo>
                <a:cubicBezTo>
                  <a:pt x="1823049" y="575094"/>
                  <a:pt x="1643641" y="565755"/>
                  <a:pt x="1466491" y="586596"/>
                </a:cubicBezTo>
                <a:cubicBezTo>
                  <a:pt x="1442259" y="589447"/>
                  <a:pt x="1435423" y="625423"/>
                  <a:pt x="1414732" y="638355"/>
                </a:cubicBezTo>
                <a:cubicBezTo>
                  <a:pt x="1388470" y="654769"/>
                  <a:pt x="1357223" y="661358"/>
                  <a:pt x="1328468" y="672860"/>
                </a:cubicBezTo>
                <a:cubicBezTo>
                  <a:pt x="1124944" y="876388"/>
                  <a:pt x="1451125" y="555081"/>
                  <a:pt x="1207698" y="776377"/>
                </a:cubicBezTo>
                <a:cubicBezTo>
                  <a:pt x="1165572" y="814673"/>
                  <a:pt x="1127185" y="856890"/>
                  <a:pt x="1086928" y="897147"/>
                </a:cubicBezTo>
                <a:lnTo>
                  <a:pt x="1035170" y="948906"/>
                </a:lnTo>
                <a:cubicBezTo>
                  <a:pt x="1029419" y="971910"/>
                  <a:pt x="1024431" y="995118"/>
                  <a:pt x="1017917" y="1017917"/>
                </a:cubicBezTo>
                <a:cubicBezTo>
                  <a:pt x="1012921" y="1035403"/>
                  <a:pt x="1005075" y="1052032"/>
                  <a:pt x="1000664" y="1069675"/>
                </a:cubicBezTo>
                <a:cubicBezTo>
                  <a:pt x="993552" y="1098124"/>
                  <a:pt x="992684" y="1128120"/>
                  <a:pt x="983411" y="1155940"/>
                </a:cubicBezTo>
                <a:cubicBezTo>
                  <a:pt x="975278" y="1180339"/>
                  <a:pt x="960408" y="1201947"/>
                  <a:pt x="948906" y="1224951"/>
                </a:cubicBezTo>
                <a:cubicBezTo>
                  <a:pt x="954657" y="1408981"/>
                  <a:pt x="950435" y="1593594"/>
                  <a:pt x="966159" y="1777041"/>
                </a:cubicBezTo>
                <a:cubicBezTo>
                  <a:pt x="967930" y="1797701"/>
                  <a:pt x="986002" y="1814138"/>
                  <a:pt x="1000664" y="1828800"/>
                </a:cubicBezTo>
                <a:cubicBezTo>
                  <a:pt x="1026702" y="1854839"/>
                  <a:pt x="1057469" y="1875717"/>
                  <a:pt x="1086928" y="1897811"/>
                </a:cubicBezTo>
                <a:cubicBezTo>
                  <a:pt x="1103516" y="1910252"/>
                  <a:pt x="1119016" y="1925760"/>
                  <a:pt x="1138687" y="1932317"/>
                </a:cubicBezTo>
                <a:cubicBezTo>
                  <a:pt x="1171873" y="1943379"/>
                  <a:pt x="1207698" y="1943819"/>
                  <a:pt x="1242204" y="1949570"/>
                </a:cubicBezTo>
                <a:cubicBezTo>
                  <a:pt x="1408981" y="1938068"/>
                  <a:pt x="1577367" y="1940872"/>
                  <a:pt x="1742536" y="1915064"/>
                </a:cubicBezTo>
                <a:cubicBezTo>
                  <a:pt x="1766642" y="1911297"/>
                  <a:pt x="1773993" y="1876840"/>
                  <a:pt x="1794294" y="1863306"/>
                </a:cubicBezTo>
                <a:cubicBezTo>
                  <a:pt x="1809426" y="1853218"/>
                  <a:pt x="1828800" y="1851804"/>
                  <a:pt x="1846053" y="1846053"/>
                </a:cubicBezTo>
                <a:cubicBezTo>
                  <a:pt x="1863306" y="1828800"/>
                  <a:pt x="1879286" y="1810173"/>
                  <a:pt x="1897811" y="1794294"/>
                </a:cubicBezTo>
                <a:cubicBezTo>
                  <a:pt x="1919643" y="1775581"/>
                  <a:pt x="1949169" y="1765234"/>
                  <a:pt x="1966823" y="1742536"/>
                </a:cubicBezTo>
                <a:cubicBezTo>
                  <a:pt x="2102783" y="1567731"/>
                  <a:pt x="1970522" y="1701555"/>
                  <a:pt x="2035834" y="1587260"/>
                </a:cubicBezTo>
                <a:cubicBezTo>
                  <a:pt x="2050100" y="1562294"/>
                  <a:pt x="2070340" y="1541253"/>
                  <a:pt x="2087593" y="1518249"/>
                </a:cubicBezTo>
                <a:cubicBezTo>
                  <a:pt x="2111166" y="1423954"/>
                  <a:pt x="2127036" y="1375498"/>
                  <a:pt x="2122098" y="1259457"/>
                </a:cubicBezTo>
                <a:cubicBezTo>
                  <a:pt x="2113266" y="1051893"/>
                  <a:pt x="2100422" y="843917"/>
                  <a:pt x="2070340" y="638355"/>
                </a:cubicBezTo>
                <a:cubicBezTo>
                  <a:pt x="2059026" y="561045"/>
                  <a:pt x="1959213" y="509976"/>
                  <a:pt x="1915064" y="465826"/>
                </a:cubicBezTo>
                <a:cubicBezTo>
                  <a:pt x="1894732" y="445493"/>
                  <a:pt x="1886617" y="413650"/>
                  <a:pt x="1863306" y="396815"/>
                </a:cubicBezTo>
                <a:cubicBezTo>
                  <a:pt x="1781751" y="337915"/>
                  <a:pt x="1698708" y="276863"/>
                  <a:pt x="1604513" y="241540"/>
                </a:cubicBezTo>
                <a:cubicBezTo>
                  <a:pt x="1512498" y="207034"/>
                  <a:pt x="1423806" y="161858"/>
                  <a:pt x="1328468" y="138023"/>
                </a:cubicBezTo>
                <a:cubicBezTo>
                  <a:pt x="1012972" y="59148"/>
                  <a:pt x="1146317" y="82424"/>
                  <a:pt x="931653" y="51758"/>
                </a:cubicBezTo>
                <a:cubicBezTo>
                  <a:pt x="793630" y="69011"/>
                  <a:pt x="653043" y="71910"/>
                  <a:pt x="517585" y="103517"/>
                </a:cubicBezTo>
                <a:cubicBezTo>
                  <a:pt x="334991" y="146122"/>
                  <a:pt x="455224" y="149189"/>
                  <a:pt x="396815" y="224287"/>
                </a:cubicBezTo>
                <a:cubicBezTo>
                  <a:pt x="366856" y="262806"/>
                  <a:pt x="324538" y="290316"/>
                  <a:pt x="293298" y="327804"/>
                </a:cubicBezTo>
                <a:cubicBezTo>
                  <a:pt x="242372" y="388915"/>
                  <a:pt x="171714" y="525952"/>
                  <a:pt x="138023" y="586596"/>
                </a:cubicBezTo>
                <a:cubicBezTo>
                  <a:pt x="91160" y="914635"/>
                  <a:pt x="163004" y="463169"/>
                  <a:pt x="69011" y="862641"/>
                </a:cubicBezTo>
                <a:cubicBezTo>
                  <a:pt x="58391" y="907774"/>
                  <a:pt x="61817" y="955402"/>
                  <a:pt x="51759" y="1000664"/>
                </a:cubicBezTo>
                <a:cubicBezTo>
                  <a:pt x="38734" y="1059276"/>
                  <a:pt x="17253" y="1115683"/>
                  <a:pt x="0" y="1173192"/>
                </a:cubicBezTo>
                <a:cubicBezTo>
                  <a:pt x="11502" y="1431985"/>
                  <a:pt x="10176" y="1691667"/>
                  <a:pt x="34506" y="1949570"/>
                </a:cubicBezTo>
                <a:cubicBezTo>
                  <a:pt x="48450" y="2097373"/>
                  <a:pt x="161379" y="2162707"/>
                  <a:pt x="258793" y="2260121"/>
                </a:cubicBezTo>
                <a:cubicBezTo>
                  <a:pt x="290733" y="2292061"/>
                  <a:pt x="360708" y="2365847"/>
                  <a:pt x="396815" y="2380891"/>
                </a:cubicBezTo>
                <a:cubicBezTo>
                  <a:pt x="434352" y="2396531"/>
                  <a:pt x="477328" y="2392392"/>
                  <a:pt x="517585" y="2398143"/>
                </a:cubicBezTo>
                <a:cubicBezTo>
                  <a:pt x="563593" y="2415396"/>
                  <a:pt x="607526" y="2439779"/>
                  <a:pt x="655608" y="2449902"/>
                </a:cubicBezTo>
                <a:cubicBezTo>
                  <a:pt x="728037" y="2465150"/>
                  <a:pt x="1171809" y="2484334"/>
                  <a:pt x="1173193" y="2484407"/>
                </a:cubicBezTo>
                <a:cubicBezTo>
                  <a:pt x="1558506" y="2467154"/>
                  <a:pt x="1945194" y="2469465"/>
                  <a:pt x="2329132" y="2432649"/>
                </a:cubicBezTo>
                <a:cubicBezTo>
                  <a:pt x="2370413" y="2428691"/>
                  <a:pt x="2395557" y="2382184"/>
                  <a:pt x="2432649" y="2363638"/>
                </a:cubicBezTo>
                <a:cubicBezTo>
                  <a:pt x="2465181" y="2347372"/>
                  <a:pt x="2502218" y="2342189"/>
                  <a:pt x="2536166" y="2329132"/>
                </a:cubicBezTo>
                <a:cubicBezTo>
                  <a:pt x="2577045" y="2313410"/>
                  <a:pt x="2616679" y="2294627"/>
                  <a:pt x="2656936" y="2277374"/>
                </a:cubicBezTo>
                <a:cubicBezTo>
                  <a:pt x="2685691" y="2248619"/>
                  <a:pt x="2711446" y="2216513"/>
                  <a:pt x="2743200" y="2191109"/>
                </a:cubicBezTo>
                <a:cubicBezTo>
                  <a:pt x="2769385" y="2170161"/>
                  <a:pt x="2804227" y="2161433"/>
                  <a:pt x="2829464" y="2139351"/>
                </a:cubicBezTo>
                <a:cubicBezTo>
                  <a:pt x="2851104" y="2120416"/>
                  <a:pt x="2861657" y="2091411"/>
                  <a:pt x="2881223" y="2070340"/>
                </a:cubicBezTo>
                <a:cubicBezTo>
                  <a:pt x="2936565" y="2010741"/>
                  <a:pt x="3014253" y="1968907"/>
                  <a:pt x="3053751" y="1897811"/>
                </a:cubicBezTo>
                <a:cubicBezTo>
                  <a:pt x="3082506" y="1846053"/>
                  <a:pt x="3110181" y="1793680"/>
                  <a:pt x="3140015" y="1742536"/>
                </a:cubicBezTo>
                <a:cubicBezTo>
                  <a:pt x="3150463" y="1724625"/>
                  <a:pt x="3165248" y="1709323"/>
                  <a:pt x="3174521" y="1690777"/>
                </a:cubicBezTo>
                <a:cubicBezTo>
                  <a:pt x="3182654" y="1674511"/>
                  <a:pt x="3183066" y="1654984"/>
                  <a:pt x="3191774" y="1639019"/>
                </a:cubicBezTo>
                <a:cubicBezTo>
                  <a:pt x="3217754" y="1591389"/>
                  <a:pt x="3249283" y="1547004"/>
                  <a:pt x="3278038" y="1500996"/>
                </a:cubicBezTo>
                <a:cubicBezTo>
                  <a:pt x="3266536" y="1253705"/>
                  <a:pt x="3268662" y="1005403"/>
                  <a:pt x="3243532" y="759124"/>
                </a:cubicBezTo>
                <a:cubicBezTo>
                  <a:pt x="3239616" y="720745"/>
                  <a:pt x="3210509" y="689331"/>
                  <a:pt x="3191774" y="655607"/>
                </a:cubicBezTo>
                <a:cubicBezTo>
                  <a:pt x="3147333" y="575614"/>
                  <a:pt x="3140747" y="597331"/>
                  <a:pt x="3053751" y="517585"/>
                </a:cubicBezTo>
                <a:cubicBezTo>
                  <a:pt x="2998837" y="467247"/>
                  <a:pt x="2924611" y="371022"/>
                  <a:pt x="2846717" y="345057"/>
                </a:cubicBezTo>
                <a:cubicBezTo>
                  <a:pt x="2812211" y="333555"/>
                  <a:pt x="2776523" y="325130"/>
                  <a:pt x="2743200" y="310551"/>
                </a:cubicBezTo>
                <a:cubicBezTo>
                  <a:pt x="2684293" y="284779"/>
                  <a:pt x="2628181" y="253042"/>
                  <a:pt x="2570672" y="224287"/>
                </a:cubicBezTo>
                <a:cubicBezTo>
                  <a:pt x="2536166" y="207034"/>
                  <a:pt x="2504582" y="181885"/>
                  <a:pt x="2467155" y="172528"/>
                </a:cubicBezTo>
                <a:cubicBezTo>
                  <a:pt x="2375140" y="149524"/>
                  <a:pt x="2285004" y="116930"/>
                  <a:pt x="2191110" y="103517"/>
                </a:cubicBezTo>
                <a:lnTo>
                  <a:pt x="1828800" y="51758"/>
                </a:lnTo>
                <a:cubicBezTo>
                  <a:pt x="1788543" y="46007"/>
                  <a:pt x="1748592" y="37403"/>
                  <a:pt x="1708030" y="34506"/>
                </a:cubicBezTo>
                <a:lnTo>
                  <a:pt x="1466491" y="17253"/>
                </a:lnTo>
                <a:cubicBezTo>
                  <a:pt x="1190446" y="28755"/>
                  <a:pt x="913269" y="24267"/>
                  <a:pt x="638355" y="51758"/>
                </a:cubicBezTo>
                <a:cubicBezTo>
                  <a:pt x="617722" y="53821"/>
                  <a:pt x="618511" y="88855"/>
                  <a:pt x="603849" y="103517"/>
                </a:cubicBezTo>
                <a:cubicBezTo>
                  <a:pt x="589187" y="118179"/>
                  <a:pt x="567286" y="123914"/>
                  <a:pt x="552091" y="138023"/>
                </a:cubicBezTo>
                <a:cubicBezTo>
                  <a:pt x="486533" y="198899"/>
                  <a:pt x="362310" y="327804"/>
                  <a:pt x="362310" y="327804"/>
                </a:cubicBezTo>
                <a:cubicBezTo>
                  <a:pt x="258212" y="577637"/>
                  <a:pt x="313138" y="469926"/>
                  <a:pt x="207034" y="655607"/>
                </a:cubicBezTo>
                <a:cubicBezTo>
                  <a:pt x="201283" y="741871"/>
                  <a:pt x="189781" y="827944"/>
                  <a:pt x="189781" y="914400"/>
                </a:cubicBezTo>
                <a:cubicBezTo>
                  <a:pt x="189781" y="1110017"/>
                  <a:pt x="192759" y="1305901"/>
                  <a:pt x="207034" y="1500996"/>
                </a:cubicBezTo>
                <a:cubicBezTo>
                  <a:pt x="215958" y="1622958"/>
                  <a:pt x="263492" y="1642495"/>
                  <a:pt x="327804" y="1742536"/>
                </a:cubicBezTo>
                <a:cubicBezTo>
                  <a:pt x="352876" y="1781538"/>
                  <a:pt x="374613" y="1822602"/>
                  <a:pt x="396815" y="1863306"/>
                </a:cubicBezTo>
                <a:cubicBezTo>
                  <a:pt x="409131" y="1885885"/>
                  <a:pt x="413135" y="1914131"/>
                  <a:pt x="431321" y="1932317"/>
                </a:cubicBezTo>
                <a:cubicBezTo>
                  <a:pt x="553761" y="2054757"/>
                  <a:pt x="541626" y="2041844"/>
                  <a:pt x="655608" y="2070340"/>
                </a:cubicBezTo>
                <a:cubicBezTo>
                  <a:pt x="678612" y="2093344"/>
                  <a:pt x="698147" y="2120442"/>
                  <a:pt x="724619" y="2139351"/>
                </a:cubicBezTo>
                <a:cubicBezTo>
                  <a:pt x="739417" y="2149921"/>
                  <a:pt x="760111" y="2148471"/>
                  <a:pt x="776377" y="2156604"/>
                </a:cubicBezTo>
                <a:cubicBezTo>
                  <a:pt x="806370" y="2171601"/>
                  <a:pt x="832649" y="2193365"/>
                  <a:pt x="862642" y="2208362"/>
                </a:cubicBezTo>
                <a:cubicBezTo>
                  <a:pt x="945765" y="2249923"/>
                  <a:pt x="958593" y="2244482"/>
                  <a:pt x="1052423" y="2260121"/>
                </a:cubicBezTo>
                <a:cubicBezTo>
                  <a:pt x="1337652" y="2402733"/>
                  <a:pt x="805685" y="2142053"/>
                  <a:pt x="1242204" y="2329132"/>
                </a:cubicBezTo>
                <a:cubicBezTo>
                  <a:pt x="1284821" y="2347396"/>
                  <a:pt x="1319561" y="2381863"/>
                  <a:pt x="1362974" y="2398143"/>
                </a:cubicBezTo>
                <a:cubicBezTo>
                  <a:pt x="1412619" y="2416760"/>
                  <a:pt x="1467642" y="2416834"/>
                  <a:pt x="1518249" y="2432649"/>
                </a:cubicBezTo>
                <a:cubicBezTo>
                  <a:pt x="1560053" y="2445713"/>
                  <a:pt x="1596529" y="2473784"/>
                  <a:pt x="1639019" y="2484407"/>
                </a:cubicBezTo>
                <a:cubicBezTo>
                  <a:pt x="1689541" y="2497037"/>
                  <a:pt x="1742854" y="2493538"/>
                  <a:pt x="1794294" y="2501660"/>
                </a:cubicBezTo>
                <a:cubicBezTo>
                  <a:pt x="1852225" y="2510807"/>
                  <a:pt x="1908892" y="2527019"/>
                  <a:pt x="1966823" y="2536166"/>
                </a:cubicBezTo>
                <a:cubicBezTo>
                  <a:pt x="2130995" y="2562088"/>
                  <a:pt x="2354570" y="2563986"/>
                  <a:pt x="2501660" y="2570672"/>
                </a:cubicBezTo>
                <a:cubicBezTo>
                  <a:pt x="2674188" y="2559170"/>
                  <a:pt x="2848072" y="2560620"/>
                  <a:pt x="3019245" y="2536166"/>
                </a:cubicBezTo>
                <a:cubicBezTo>
                  <a:pt x="3149443" y="2517566"/>
                  <a:pt x="3079537" y="2493163"/>
                  <a:pt x="3122762" y="2432649"/>
                </a:cubicBezTo>
                <a:cubicBezTo>
                  <a:pt x="3141671" y="2406176"/>
                  <a:pt x="3170351" y="2388121"/>
                  <a:pt x="3191774" y="2363638"/>
                </a:cubicBezTo>
                <a:cubicBezTo>
                  <a:pt x="3210358" y="2342400"/>
                  <a:pt x="3260475" y="2272140"/>
                  <a:pt x="3278038" y="2242868"/>
                </a:cubicBezTo>
                <a:cubicBezTo>
                  <a:pt x="3333285" y="2150790"/>
                  <a:pt x="3362313" y="2101690"/>
                  <a:pt x="3398808" y="2001328"/>
                </a:cubicBezTo>
                <a:cubicBezTo>
                  <a:pt x="3416893" y="1951595"/>
                  <a:pt x="3428193" y="1855069"/>
                  <a:pt x="3433313" y="1811547"/>
                </a:cubicBezTo>
                <a:cubicBezTo>
                  <a:pt x="3440066" y="1754147"/>
                  <a:pt x="3444815" y="1696528"/>
                  <a:pt x="3450566" y="1639019"/>
                </a:cubicBezTo>
                <a:cubicBezTo>
                  <a:pt x="3444815" y="1472242"/>
                  <a:pt x="3453393" y="1304351"/>
                  <a:pt x="3433313" y="1138687"/>
                </a:cubicBezTo>
                <a:cubicBezTo>
                  <a:pt x="3429853" y="1110141"/>
                  <a:pt x="3398045" y="1093232"/>
                  <a:pt x="3381555" y="1069675"/>
                </a:cubicBezTo>
                <a:cubicBezTo>
                  <a:pt x="3357773" y="1035701"/>
                  <a:pt x="3339092" y="998017"/>
                  <a:pt x="3312543" y="966158"/>
                </a:cubicBezTo>
                <a:cubicBezTo>
                  <a:pt x="3281303" y="928670"/>
                  <a:pt x="3239511" y="900746"/>
                  <a:pt x="3209027" y="862641"/>
                </a:cubicBezTo>
                <a:cubicBezTo>
                  <a:pt x="3186023" y="833886"/>
                  <a:pt x="3167538" y="800841"/>
                  <a:pt x="3140015" y="776377"/>
                </a:cubicBezTo>
                <a:cubicBezTo>
                  <a:pt x="3080850" y="723786"/>
                  <a:pt x="3000126" y="709485"/>
                  <a:pt x="2932981" y="672860"/>
                </a:cubicBezTo>
                <a:cubicBezTo>
                  <a:pt x="2807927" y="604649"/>
                  <a:pt x="2915294" y="642973"/>
                  <a:pt x="2812211" y="569343"/>
                </a:cubicBezTo>
                <a:cubicBezTo>
                  <a:pt x="2791283" y="554394"/>
                  <a:pt x="2765009" y="548469"/>
                  <a:pt x="2743200" y="534838"/>
                </a:cubicBezTo>
                <a:cubicBezTo>
                  <a:pt x="2651789" y="477706"/>
                  <a:pt x="2693683" y="480675"/>
                  <a:pt x="2587925" y="431321"/>
                </a:cubicBezTo>
                <a:cubicBezTo>
                  <a:pt x="2531796" y="405128"/>
                  <a:pt x="2466933" y="396667"/>
                  <a:pt x="2415396" y="362309"/>
                </a:cubicBezTo>
                <a:cubicBezTo>
                  <a:pt x="2380890" y="339305"/>
                  <a:pt x="2348971" y="311844"/>
                  <a:pt x="2311879" y="293298"/>
                </a:cubicBezTo>
                <a:cubicBezTo>
                  <a:pt x="2279347" y="277032"/>
                  <a:pt x="2242310" y="271849"/>
                  <a:pt x="2208362" y="258792"/>
                </a:cubicBezTo>
                <a:cubicBezTo>
                  <a:pt x="2167484" y="243070"/>
                  <a:pt x="2129454" y="219914"/>
                  <a:pt x="2087593" y="207034"/>
                </a:cubicBezTo>
                <a:cubicBezTo>
                  <a:pt x="2054158" y="196746"/>
                  <a:pt x="2018013" y="198265"/>
                  <a:pt x="1984076" y="189781"/>
                </a:cubicBezTo>
                <a:cubicBezTo>
                  <a:pt x="1617478" y="98132"/>
                  <a:pt x="1872394" y="135199"/>
                  <a:pt x="1587260" y="103517"/>
                </a:cubicBezTo>
                <a:cubicBezTo>
                  <a:pt x="1535502" y="92015"/>
                  <a:pt x="1484285" y="77728"/>
                  <a:pt x="1431985" y="69011"/>
                </a:cubicBezTo>
                <a:cubicBezTo>
                  <a:pt x="1380617" y="60450"/>
                  <a:pt x="1327547" y="63055"/>
                  <a:pt x="1276710" y="51758"/>
                </a:cubicBezTo>
                <a:cubicBezTo>
                  <a:pt x="1223451" y="39923"/>
                  <a:pt x="1173193" y="17253"/>
                  <a:pt x="1121434" y="0"/>
                </a:cubicBezTo>
                <a:cubicBezTo>
                  <a:pt x="885645" y="17253"/>
                  <a:pt x="648219" y="19086"/>
                  <a:pt x="414068" y="51758"/>
                </a:cubicBezTo>
                <a:cubicBezTo>
                  <a:pt x="393531" y="54624"/>
                  <a:pt x="395754" y="90564"/>
                  <a:pt x="379562" y="103517"/>
                </a:cubicBezTo>
                <a:cubicBezTo>
                  <a:pt x="365361" y="114878"/>
                  <a:pt x="345057" y="115019"/>
                  <a:pt x="327804" y="120770"/>
                </a:cubicBezTo>
                <a:cubicBezTo>
                  <a:pt x="290156" y="271358"/>
                  <a:pt x="344473" y="104392"/>
                  <a:pt x="241540" y="258792"/>
                </a:cubicBezTo>
                <a:cubicBezTo>
                  <a:pt x="206097" y="311956"/>
                  <a:pt x="147529" y="455146"/>
                  <a:pt x="120770" y="517585"/>
                </a:cubicBezTo>
                <a:cubicBezTo>
                  <a:pt x="115019" y="552091"/>
                  <a:pt x="110378" y="586800"/>
                  <a:pt x="103517" y="621102"/>
                </a:cubicBezTo>
                <a:cubicBezTo>
                  <a:pt x="93763" y="669871"/>
                  <a:pt x="61607" y="774773"/>
                  <a:pt x="51759" y="810883"/>
                </a:cubicBezTo>
                <a:cubicBezTo>
                  <a:pt x="45520" y="833759"/>
                  <a:pt x="40257" y="856890"/>
                  <a:pt x="34506" y="879894"/>
                </a:cubicBezTo>
                <a:cubicBezTo>
                  <a:pt x="12380" y="1145408"/>
                  <a:pt x="-217" y="1194161"/>
                  <a:pt x="34506" y="1518249"/>
                </a:cubicBezTo>
                <a:cubicBezTo>
                  <a:pt x="36715" y="1538866"/>
                  <a:pt x="59738" y="1551461"/>
                  <a:pt x="69011" y="1570007"/>
                </a:cubicBezTo>
                <a:cubicBezTo>
                  <a:pt x="77144" y="1586273"/>
                  <a:pt x="81268" y="1604279"/>
                  <a:pt x="86264" y="1621766"/>
                </a:cubicBezTo>
                <a:cubicBezTo>
                  <a:pt x="92778" y="1644565"/>
                  <a:pt x="90950" y="1670670"/>
                  <a:pt x="103517" y="1690777"/>
                </a:cubicBezTo>
                <a:cubicBezTo>
                  <a:pt x="120759" y="1718364"/>
                  <a:pt x="153009" y="1733763"/>
                  <a:pt x="172528" y="1759789"/>
                </a:cubicBezTo>
                <a:cubicBezTo>
                  <a:pt x="187959" y="1780364"/>
                  <a:pt x="192085" y="1807872"/>
                  <a:pt x="207034" y="1828800"/>
                </a:cubicBezTo>
                <a:cubicBezTo>
                  <a:pt x="277694" y="1927722"/>
                  <a:pt x="234890" y="1839402"/>
                  <a:pt x="310551" y="1915064"/>
                </a:cubicBezTo>
                <a:cubicBezTo>
                  <a:pt x="437044" y="2041558"/>
                  <a:pt x="346913" y="1991064"/>
                  <a:pt x="465827" y="2070340"/>
                </a:cubicBezTo>
                <a:cubicBezTo>
                  <a:pt x="510969" y="2100435"/>
                  <a:pt x="603849" y="2156604"/>
                  <a:pt x="603849" y="2156604"/>
                </a:cubicBezTo>
                <a:cubicBezTo>
                  <a:pt x="621102" y="2179608"/>
                  <a:pt x="634116" y="2206511"/>
                  <a:pt x="655608" y="2225615"/>
                </a:cubicBezTo>
                <a:cubicBezTo>
                  <a:pt x="701041" y="2266000"/>
                  <a:pt x="847162" y="2346976"/>
                  <a:pt x="897147" y="2363638"/>
                </a:cubicBezTo>
                <a:cubicBezTo>
                  <a:pt x="935726" y="2376498"/>
                  <a:pt x="977660" y="2375140"/>
                  <a:pt x="1017917" y="2380891"/>
                </a:cubicBezTo>
                <a:cubicBezTo>
                  <a:pt x="1069676" y="2398144"/>
                  <a:pt x="1121047" y="2416604"/>
                  <a:pt x="1173193" y="2432649"/>
                </a:cubicBezTo>
                <a:cubicBezTo>
                  <a:pt x="1195856" y="2439622"/>
                  <a:pt x="1219709" y="2442404"/>
                  <a:pt x="1242204" y="2449902"/>
                </a:cubicBezTo>
                <a:cubicBezTo>
                  <a:pt x="1271584" y="2459695"/>
                  <a:pt x="1300168" y="2471829"/>
                  <a:pt x="1328468" y="2484407"/>
                </a:cubicBezTo>
                <a:cubicBezTo>
                  <a:pt x="1351970" y="2494852"/>
                  <a:pt x="1372845" y="2511523"/>
                  <a:pt x="1397479" y="2518913"/>
                </a:cubicBezTo>
                <a:cubicBezTo>
                  <a:pt x="1430985" y="2528965"/>
                  <a:pt x="1467059" y="2527682"/>
                  <a:pt x="1500996" y="2536166"/>
                </a:cubicBezTo>
                <a:cubicBezTo>
                  <a:pt x="1536282" y="2544988"/>
                  <a:pt x="1569675" y="2560221"/>
                  <a:pt x="1604513" y="2570672"/>
                </a:cubicBezTo>
                <a:cubicBezTo>
                  <a:pt x="1668847" y="2589972"/>
                  <a:pt x="1707105" y="2593521"/>
                  <a:pt x="1777042" y="2605177"/>
                </a:cubicBezTo>
                <a:cubicBezTo>
                  <a:pt x="1923258" y="2678286"/>
                  <a:pt x="1804682" y="2629992"/>
                  <a:pt x="2087593" y="2656936"/>
                </a:cubicBezTo>
                <a:cubicBezTo>
                  <a:pt x="2253404" y="2672728"/>
                  <a:pt x="2156939" y="2670259"/>
                  <a:pt x="2294627" y="2691441"/>
                </a:cubicBezTo>
                <a:cubicBezTo>
                  <a:pt x="2340453" y="2698491"/>
                  <a:pt x="2386642" y="2702943"/>
                  <a:pt x="2432649" y="2708694"/>
                </a:cubicBezTo>
                <a:cubicBezTo>
                  <a:pt x="2691442" y="2697192"/>
                  <a:pt x="2951899" y="2705674"/>
                  <a:pt x="3209027" y="2674189"/>
                </a:cubicBezTo>
                <a:cubicBezTo>
                  <a:pt x="3241318" y="2670235"/>
                  <a:pt x="3258519" y="2631203"/>
                  <a:pt x="3278038" y="2605177"/>
                </a:cubicBezTo>
                <a:cubicBezTo>
                  <a:pt x="3293469" y="2584602"/>
                  <a:pt x="3300227" y="2558744"/>
                  <a:pt x="3312543" y="2536166"/>
                </a:cubicBezTo>
                <a:cubicBezTo>
                  <a:pt x="3334745" y="2495462"/>
                  <a:pt x="3359861" y="2456373"/>
                  <a:pt x="3381555" y="2415396"/>
                </a:cubicBezTo>
                <a:cubicBezTo>
                  <a:pt x="3411639" y="2358571"/>
                  <a:pt x="3467819" y="2242868"/>
                  <a:pt x="3467819" y="2242868"/>
                </a:cubicBezTo>
                <a:cubicBezTo>
                  <a:pt x="3479679" y="2183569"/>
                  <a:pt x="3486081" y="2144447"/>
                  <a:pt x="3502325" y="2087592"/>
                </a:cubicBezTo>
                <a:cubicBezTo>
                  <a:pt x="3507321" y="2070106"/>
                  <a:pt x="3513826" y="2053087"/>
                  <a:pt x="3519577" y="2035834"/>
                </a:cubicBezTo>
                <a:cubicBezTo>
                  <a:pt x="3545490" y="1673057"/>
                  <a:pt x="3564626" y="1540834"/>
                  <a:pt x="3502325" y="1086928"/>
                </a:cubicBezTo>
                <a:cubicBezTo>
                  <a:pt x="3493582" y="1023228"/>
                  <a:pt x="3436392" y="975398"/>
                  <a:pt x="3416060" y="914400"/>
                </a:cubicBezTo>
                <a:cubicBezTo>
                  <a:pt x="3410309" y="897147"/>
                  <a:pt x="3408896" y="877773"/>
                  <a:pt x="3398808" y="862641"/>
                </a:cubicBezTo>
                <a:cubicBezTo>
                  <a:pt x="3385274" y="842340"/>
                  <a:pt x="3362669" y="829627"/>
                  <a:pt x="3347049" y="810883"/>
                </a:cubicBezTo>
                <a:cubicBezTo>
                  <a:pt x="3331944" y="792757"/>
                  <a:pt x="3227753" y="643773"/>
                  <a:pt x="3174521" y="603849"/>
                </a:cubicBezTo>
                <a:cubicBezTo>
                  <a:pt x="3147694" y="583729"/>
                  <a:pt x="3116693" y="569864"/>
                  <a:pt x="3088257" y="552091"/>
                </a:cubicBezTo>
                <a:cubicBezTo>
                  <a:pt x="3070673" y="541101"/>
                  <a:pt x="3053371" y="529637"/>
                  <a:pt x="3036498" y="517585"/>
                </a:cubicBezTo>
                <a:cubicBezTo>
                  <a:pt x="3013099" y="500872"/>
                  <a:pt x="2989319" y="484539"/>
                  <a:pt x="2967487" y="465826"/>
                </a:cubicBezTo>
                <a:cubicBezTo>
                  <a:pt x="2948962" y="449947"/>
                  <a:pt x="2937057" y="425917"/>
                  <a:pt x="2915728" y="414068"/>
                </a:cubicBezTo>
                <a:lnTo>
                  <a:pt x="2708694" y="345057"/>
                </a:lnTo>
                <a:lnTo>
                  <a:pt x="2346385" y="310551"/>
                </a:lnTo>
                <a:cubicBezTo>
                  <a:pt x="2110596" y="322053"/>
                  <a:pt x="1873188" y="315163"/>
                  <a:pt x="1639019" y="345057"/>
                </a:cubicBezTo>
                <a:cubicBezTo>
                  <a:pt x="1596285" y="350512"/>
                  <a:pt x="1495910" y="448757"/>
                  <a:pt x="1466491" y="483079"/>
                </a:cubicBezTo>
                <a:cubicBezTo>
                  <a:pt x="1452997" y="498823"/>
                  <a:pt x="1443487" y="517585"/>
                  <a:pt x="1431985" y="534838"/>
                </a:cubicBezTo>
                <a:cubicBezTo>
                  <a:pt x="1391367" y="697307"/>
                  <a:pt x="1405630" y="611320"/>
                  <a:pt x="1431985" y="914400"/>
                </a:cubicBezTo>
                <a:cubicBezTo>
                  <a:pt x="1434552" y="943918"/>
                  <a:pt x="1467029" y="1087467"/>
                  <a:pt x="1483743" y="1104181"/>
                </a:cubicBezTo>
                <a:lnTo>
                  <a:pt x="1535502" y="1155940"/>
                </a:lnTo>
                <a:cubicBezTo>
                  <a:pt x="1593569" y="1136584"/>
                  <a:pt x="1596578" y="1138292"/>
                  <a:pt x="1656272" y="1104181"/>
                </a:cubicBezTo>
                <a:cubicBezTo>
                  <a:pt x="1714502" y="1070906"/>
                  <a:pt x="1765175" y="1021872"/>
                  <a:pt x="1828800" y="1000664"/>
                </a:cubicBezTo>
                <a:cubicBezTo>
                  <a:pt x="1924545" y="968749"/>
                  <a:pt x="1864769" y="992434"/>
                  <a:pt x="2001328" y="914400"/>
                </a:cubicBezTo>
                <a:cubicBezTo>
                  <a:pt x="2012830" y="897147"/>
                  <a:pt x="2027666" y="881700"/>
                  <a:pt x="2035834" y="862641"/>
                </a:cubicBezTo>
                <a:cubicBezTo>
                  <a:pt x="2045175" y="840847"/>
                  <a:pt x="2046573" y="816429"/>
                  <a:pt x="2053087" y="793630"/>
                </a:cubicBezTo>
                <a:cubicBezTo>
                  <a:pt x="2058083" y="776144"/>
                  <a:pt x="2064589" y="759125"/>
                  <a:pt x="2070340" y="741872"/>
                </a:cubicBezTo>
                <a:cubicBezTo>
                  <a:pt x="2058838" y="695864"/>
                  <a:pt x="2062140" y="643308"/>
                  <a:pt x="2035834" y="603849"/>
                </a:cubicBezTo>
                <a:cubicBezTo>
                  <a:pt x="2022681" y="584120"/>
                  <a:pt x="1989970" y="591740"/>
                  <a:pt x="1966823" y="586596"/>
                </a:cubicBezTo>
                <a:cubicBezTo>
                  <a:pt x="1938197" y="580235"/>
                  <a:pt x="1909484" y="574164"/>
                  <a:pt x="1880559" y="569343"/>
                </a:cubicBezTo>
                <a:cubicBezTo>
                  <a:pt x="1809154" y="557442"/>
                  <a:pt x="1691521" y="543557"/>
                  <a:pt x="1621766" y="534838"/>
                </a:cubicBezTo>
                <a:cubicBezTo>
                  <a:pt x="1466491" y="546340"/>
                  <a:pt x="1309129" y="541490"/>
                  <a:pt x="1155940" y="569343"/>
                </a:cubicBezTo>
                <a:cubicBezTo>
                  <a:pt x="1137253" y="572741"/>
                  <a:pt x="1010192" y="670028"/>
                  <a:pt x="983411" y="690113"/>
                </a:cubicBezTo>
                <a:cubicBezTo>
                  <a:pt x="971909" y="724619"/>
                  <a:pt x="947090" y="757303"/>
                  <a:pt x="948906" y="793630"/>
                </a:cubicBezTo>
                <a:cubicBezTo>
                  <a:pt x="954657" y="908649"/>
                  <a:pt x="947226" y="1025091"/>
                  <a:pt x="966159" y="1138687"/>
                </a:cubicBezTo>
                <a:cubicBezTo>
                  <a:pt x="976342" y="1199784"/>
                  <a:pt x="1012166" y="1253706"/>
                  <a:pt x="1035170" y="1311215"/>
                </a:cubicBezTo>
                <a:cubicBezTo>
                  <a:pt x="1046672" y="1339970"/>
                  <a:pt x="1059883" y="1368098"/>
                  <a:pt x="1069676" y="1397479"/>
                </a:cubicBezTo>
                <a:cubicBezTo>
                  <a:pt x="1075427" y="1414732"/>
                  <a:pt x="1077905" y="1433448"/>
                  <a:pt x="1086928" y="1449238"/>
                </a:cubicBezTo>
                <a:cubicBezTo>
                  <a:pt x="1101194" y="1474204"/>
                  <a:pt x="1121973" y="1494850"/>
                  <a:pt x="1138687" y="1518249"/>
                </a:cubicBezTo>
                <a:cubicBezTo>
                  <a:pt x="1150739" y="1535122"/>
                  <a:pt x="1158531" y="1555345"/>
                  <a:pt x="1173193" y="1570007"/>
                </a:cubicBezTo>
                <a:cubicBezTo>
                  <a:pt x="1187855" y="1584669"/>
                  <a:pt x="1208078" y="1592461"/>
                  <a:pt x="1224951" y="1604513"/>
                </a:cubicBezTo>
                <a:cubicBezTo>
                  <a:pt x="1248350" y="1621227"/>
                  <a:pt x="1268243" y="1643413"/>
                  <a:pt x="1293962" y="1656272"/>
                </a:cubicBezTo>
                <a:cubicBezTo>
                  <a:pt x="1315171" y="1666876"/>
                  <a:pt x="1339869" y="1668192"/>
                  <a:pt x="1362974" y="1673524"/>
                </a:cubicBezTo>
                <a:cubicBezTo>
                  <a:pt x="1414637" y="1685446"/>
                  <a:pt x="1467268" y="1693464"/>
                  <a:pt x="1518249" y="1708030"/>
                </a:cubicBezTo>
                <a:cubicBezTo>
                  <a:pt x="1548027" y="1716538"/>
                  <a:pt x="1575515" y="1731662"/>
                  <a:pt x="1604513" y="1742536"/>
                </a:cubicBezTo>
                <a:cubicBezTo>
                  <a:pt x="1654017" y="1761100"/>
                  <a:pt x="1670898" y="1763445"/>
                  <a:pt x="1725283" y="1777041"/>
                </a:cubicBezTo>
                <a:cubicBezTo>
                  <a:pt x="1828800" y="1771290"/>
                  <a:pt x="1933988" y="1779188"/>
                  <a:pt x="2035834" y="1759789"/>
                </a:cubicBezTo>
                <a:cubicBezTo>
                  <a:pt x="2090058" y="1749461"/>
                  <a:pt x="2087625" y="1690713"/>
                  <a:pt x="2104845" y="1656272"/>
                </a:cubicBezTo>
                <a:cubicBezTo>
                  <a:pt x="2114118" y="1637726"/>
                  <a:pt x="2130929" y="1623461"/>
                  <a:pt x="2139351" y="1604513"/>
                </a:cubicBezTo>
                <a:cubicBezTo>
                  <a:pt x="2154123" y="1571276"/>
                  <a:pt x="2173857" y="1500996"/>
                  <a:pt x="2173857" y="1500996"/>
                </a:cubicBezTo>
                <a:cubicBezTo>
                  <a:pt x="2168106" y="1426234"/>
                  <a:pt x="2173778" y="1349699"/>
                  <a:pt x="2156604" y="1276709"/>
                </a:cubicBezTo>
                <a:cubicBezTo>
                  <a:pt x="2150018" y="1248719"/>
                  <a:pt x="2126677" y="1226411"/>
                  <a:pt x="2104845" y="1207698"/>
                </a:cubicBezTo>
                <a:cubicBezTo>
                  <a:pt x="2034582" y="1147473"/>
                  <a:pt x="1949334" y="1173192"/>
                  <a:pt x="1863306" y="11731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nello 5"/>
          <p:cNvSpPr/>
          <p:nvPr/>
        </p:nvSpPr>
        <p:spPr>
          <a:xfrm>
            <a:off x="3707904" y="5085184"/>
            <a:ext cx="432048" cy="43204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CasellaDiTesto 6"/>
          <p:cNvSpPr txBox="1"/>
          <p:nvPr/>
        </p:nvSpPr>
        <p:spPr bwMode="auto">
          <a:xfrm>
            <a:off x="6077999" y="5063482"/>
            <a:ext cx="2808312" cy="830997"/>
          </a:xfrm>
          <a:prstGeom prst="rect">
            <a:avLst/>
          </a:prstGeom>
          <a:solidFill>
            <a:schemeClr val="bg1"/>
          </a:solidFill>
          <a:ln w="9525">
            <a:noFill/>
            <a:miter lim="800000"/>
            <a:headEnd/>
            <a:tailEnd/>
          </a:ln>
        </p:spPr>
        <p:txBody>
          <a:bodyPr wrap="square" rtlCol="0">
            <a:spAutoFit/>
          </a:bodyPr>
          <a:lstStyle/>
          <a:p>
            <a:pPr algn="ctr"/>
            <a:r>
              <a:rPr lang="it-IT" sz="2400" dirty="0" smtClean="0">
                <a:solidFill>
                  <a:srgbClr val="C00000"/>
                </a:solidFill>
              </a:rPr>
              <a:t>Costretti a girargli sempre intorno</a:t>
            </a:r>
            <a:endParaRPr lang="it-IT" sz="2400" dirty="0">
              <a:solidFill>
                <a:srgbClr val="C00000"/>
              </a:solidFill>
            </a:endParaRPr>
          </a:p>
        </p:txBody>
      </p:sp>
      <p:sp>
        <p:nvSpPr>
          <p:cNvPr id="8" name="CasellaDiTesto 7"/>
          <p:cNvSpPr txBox="1"/>
          <p:nvPr/>
        </p:nvSpPr>
        <p:spPr bwMode="auto">
          <a:xfrm>
            <a:off x="144016" y="4972280"/>
            <a:ext cx="1979712" cy="1569660"/>
          </a:xfrm>
          <a:prstGeom prst="rect">
            <a:avLst/>
          </a:prstGeom>
          <a:solidFill>
            <a:schemeClr val="bg1"/>
          </a:solidFill>
          <a:ln w="9525">
            <a:noFill/>
            <a:miter lim="800000"/>
            <a:headEnd/>
            <a:tailEnd/>
          </a:ln>
        </p:spPr>
        <p:txBody>
          <a:bodyPr wrap="square" rtlCol="0">
            <a:spAutoFit/>
          </a:bodyPr>
          <a:lstStyle/>
          <a:p>
            <a:pPr algn="ctr"/>
            <a:r>
              <a:rPr lang="it-IT" sz="2400" dirty="0" smtClean="0">
                <a:solidFill>
                  <a:srgbClr val="C00000"/>
                </a:solidFill>
              </a:rPr>
              <a:t>Ostaggi della sua ‘personale battaglia’</a:t>
            </a:r>
            <a:endParaRPr lang="it-IT" sz="2400" dirty="0">
              <a:solidFill>
                <a:srgbClr val="C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83461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04664"/>
            <a:ext cx="7643192" cy="957456"/>
          </a:xfrm>
          <a:solidFill>
            <a:srgbClr val="FFFFFF"/>
          </a:solidFill>
        </p:spPr>
        <p:txBody>
          <a:bodyPr/>
          <a:lstStyle/>
          <a:p>
            <a:pPr algn="ctr"/>
            <a:r>
              <a:rPr lang="it-IT" dirty="0" smtClean="0">
                <a:solidFill>
                  <a:srgbClr val="C00000"/>
                </a:solidFill>
              </a:rPr>
              <a:t>In un continuo ‘gioco’  di  ….. separazione impossibile</a:t>
            </a:r>
            <a:endParaRPr lang="it-IT" dirty="0">
              <a:solidFill>
                <a:srgbClr val="C00000"/>
              </a:solidFill>
            </a:endParaRPr>
          </a:p>
        </p:txBody>
      </p:sp>
      <p:sp>
        <p:nvSpPr>
          <p:cNvPr id="4" name="Segnaposto contenuto 3"/>
          <p:cNvSpPr>
            <a:spLocks noGrp="1"/>
          </p:cNvSpPr>
          <p:nvPr>
            <p:ph sz="half" idx="1"/>
          </p:nvPr>
        </p:nvSpPr>
        <p:spPr>
          <a:xfrm>
            <a:off x="457200" y="1721544"/>
            <a:ext cx="8147248" cy="4731792"/>
          </a:xfrm>
          <a:solidFill>
            <a:schemeClr val="bg2"/>
          </a:solidFill>
        </p:spPr>
        <p:txBody>
          <a:bodyPr>
            <a:normAutofit fontScale="85000" lnSpcReduction="10000"/>
          </a:bodyPr>
          <a:lstStyle/>
          <a:p>
            <a:r>
              <a:rPr lang="it-IT" dirty="0"/>
              <a:t>Es. il Furto dell’anello (</a:t>
            </a:r>
            <a:r>
              <a:rPr lang="it-IT" i="1" dirty="0"/>
              <a:t>hai visto, ora finalmente sai chi sono davvero</a:t>
            </a:r>
            <a:r>
              <a:rPr lang="it-IT" dirty="0" smtClean="0"/>
              <a:t>)</a:t>
            </a:r>
          </a:p>
          <a:p>
            <a:pPr marL="0" indent="0">
              <a:buNone/>
            </a:pPr>
            <a:r>
              <a:rPr lang="it-IT" dirty="0">
                <a:solidFill>
                  <a:srgbClr val="002060"/>
                </a:solidFill>
              </a:rPr>
              <a:t>Vi faccio vedere che schifo sono …..</a:t>
            </a:r>
          </a:p>
          <a:p>
            <a:endParaRPr lang="it-IT" dirty="0"/>
          </a:p>
          <a:p>
            <a:r>
              <a:rPr lang="it-IT" dirty="0"/>
              <a:t>Es. Pessime compagnie e frugare nei cassonetti</a:t>
            </a:r>
          </a:p>
          <a:p>
            <a:pPr marL="0" indent="0">
              <a:buNone/>
            </a:pPr>
            <a:r>
              <a:rPr lang="it-IT" dirty="0">
                <a:solidFill>
                  <a:srgbClr val="002060"/>
                </a:solidFill>
              </a:rPr>
              <a:t>Se mi vedete con ‘la mia gente’ fare ‘quello che mi assomiglia’ avrete schifo di me? </a:t>
            </a:r>
            <a:endParaRPr lang="it-IT" dirty="0" smtClean="0">
              <a:solidFill>
                <a:srgbClr val="002060"/>
              </a:solidFill>
            </a:endParaRPr>
          </a:p>
          <a:p>
            <a:pPr marL="0" indent="0">
              <a:buNone/>
            </a:pPr>
            <a:endParaRPr lang="it-IT" dirty="0">
              <a:solidFill>
                <a:srgbClr val="002060"/>
              </a:solidFill>
            </a:endParaRPr>
          </a:p>
          <a:p>
            <a:r>
              <a:rPr lang="it-IT" dirty="0" smtClean="0"/>
              <a:t>Es. la Fuga (ti aspetto sul pianerottolo)</a:t>
            </a:r>
          </a:p>
          <a:p>
            <a:pPr marL="0" indent="0">
              <a:buNone/>
            </a:pPr>
            <a:r>
              <a:rPr lang="it-IT" dirty="0">
                <a:solidFill>
                  <a:srgbClr val="002060"/>
                </a:solidFill>
              </a:rPr>
              <a:t>Se vedete che schifo sono mi </a:t>
            </a:r>
            <a:r>
              <a:rPr lang="it-IT" dirty="0" smtClean="0">
                <a:solidFill>
                  <a:srgbClr val="002060"/>
                </a:solidFill>
              </a:rPr>
              <a:t>.. Venite a cercare lo stesso? Per convincermi </a:t>
            </a:r>
            <a:r>
              <a:rPr lang="it-IT" dirty="0">
                <a:solidFill>
                  <a:srgbClr val="002060"/>
                </a:solidFill>
              </a:rPr>
              <a:t>che non è così</a:t>
            </a:r>
            <a:r>
              <a:rPr lang="it-IT" dirty="0" smtClean="0">
                <a:solidFill>
                  <a:srgbClr val="002060"/>
                </a:solidFill>
              </a:rPr>
              <a:t>?</a:t>
            </a:r>
          </a:p>
          <a:p>
            <a:pPr marL="0" indent="0">
              <a:buNone/>
            </a:pPr>
            <a:endParaRPr lang="it-IT" dirty="0">
              <a:solidFill>
                <a:srgbClr val="002060"/>
              </a:solidFill>
            </a:endParaRPr>
          </a:p>
          <a:p>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9669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061864"/>
            <a:ext cx="7643192" cy="1143000"/>
          </a:xfrm>
        </p:spPr>
        <p:txBody>
          <a:bodyPr>
            <a:noAutofit/>
          </a:bodyPr>
          <a:lstStyle/>
          <a:p>
            <a:r>
              <a:rPr lang="it-IT" sz="2800" dirty="0" smtClean="0">
                <a:solidFill>
                  <a:srgbClr val="FF0000"/>
                </a:solidFill>
              </a:rPr>
              <a:t>Chi si lamenta del disordine? Chi lo mette a posto (o fa che sia messo a posto?) …..  la madre</a:t>
            </a:r>
            <a:br>
              <a:rPr lang="it-IT" sz="2800" dirty="0" smtClean="0">
                <a:solidFill>
                  <a:srgbClr val="FF0000"/>
                </a:solidFill>
              </a:rPr>
            </a:br>
            <a:r>
              <a:rPr lang="it-IT" sz="2800" dirty="0" smtClean="0">
                <a:solidFill>
                  <a:srgbClr val="FF0000"/>
                </a:solidFill>
              </a:rPr>
              <a:t/>
            </a:r>
            <a:br>
              <a:rPr lang="it-IT" sz="2800" dirty="0" smtClean="0">
                <a:solidFill>
                  <a:srgbClr val="FF0000"/>
                </a:solidFill>
              </a:rPr>
            </a:br>
            <a:r>
              <a:rPr lang="it-IT" sz="2800" dirty="0" smtClean="0">
                <a:solidFill>
                  <a:srgbClr val="FF0000"/>
                </a:solidFill>
              </a:rPr>
              <a:t>riflessioni sul ruolo del padre</a:t>
            </a:r>
            <a:endParaRPr lang="it-IT" sz="2800" dirty="0">
              <a:solidFill>
                <a:srgbClr val="FF0000"/>
              </a:solidFill>
            </a:endParaRPr>
          </a:p>
        </p:txBody>
      </p:sp>
      <p:sp>
        <p:nvSpPr>
          <p:cNvPr id="3" name="Segnaposto contenuto 2"/>
          <p:cNvSpPr>
            <a:spLocks noGrp="1"/>
          </p:cNvSpPr>
          <p:nvPr>
            <p:ph idx="1"/>
          </p:nvPr>
        </p:nvSpPr>
        <p:spPr>
          <a:xfrm>
            <a:off x="251520" y="2348880"/>
            <a:ext cx="7920880" cy="4464496"/>
          </a:xfrm>
        </p:spPr>
        <p:txBody>
          <a:bodyPr>
            <a:normAutofit fontScale="92500" lnSpcReduction="10000"/>
          </a:bodyPr>
          <a:lstStyle/>
          <a:p>
            <a:pPr marL="0" indent="0">
              <a:buNone/>
            </a:pPr>
            <a:r>
              <a:rPr lang="it-IT" dirty="0" smtClean="0">
                <a:latin typeface="Century" pitchFamily="18" charset="0"/>
              </a:rPr>
              <a:t>Il padre gioca un ruolo fondamentale nella ‘crisi adolescenziale’</a:t>
            </a:r>
          </a:p>
          <a:p>
            <a:pPr marL="0" indent="0">
              <a:buNone/>
            </a:pPr>
            <a:endParaRPr lang="it-IT" dirty="0">
              <a:latin typeface="Century" pitchFamily="18" charset="0"/>
            </a:endParaRPr>
          </a:p>
          <a:p>
            <a:pPr marL="0" indent="0">
              <a:buNone/>
            </a:pPr>
            <a:r>
              <a:rPr lang="it-IT" b="1" dirty="0" smtClean="0">
                <a:latin typeface="Century" pitchFamily="18" charset="0"/>
              </a:rPr>
              <a:t>Dal padre idealizzato ed in perfetta sintonia con i bisogni del bambino </a:t>
            </a:r>
          </a:p>
          <a:p>
            <a:pPr marL="0" indent="0" algn="ctr">
              <a:buNone/>
            </a:pPr>
            <a:r>
              <a:rPr lang="it-IT" sz="2200" i="1" dirty="0" smtClean="0">
                <a:latin typeface="Century" pitchFamily="18" charset="0"/>
              </a:rPr>
              <a:t>«lo vedevo alto, fortissimo e buono, sapeva sempre cosa era giusto, mi proteggeva, mi dava sicurezza»</a:t>
            </a:r>
          </a:p>
          <a:p>
            <a:pPr marL="0" indent="0">
              <a:buNone/>
            </a:pPr>
            <a:r>
              <a:rPr lang="it-IT" b="1" dirty="0" smtClean="0">
                <a:latin typeface="Century" pitchFamily="18" charset="0"/>
              </a:rPr>
              <a:t>All’oggetto da attaccare, distruggere, perché rappresenta l’autorità, la norma, le regole. </a:t>
            </a:r>
          </a:p>
          <a:p>
            <a:pPr marL="0" indent="0">
              <a:buNone/>
            </a:pPr>
            <a:r>
              <a:rPr lang="it-IT" dirty="0" smtClean="0">
                <a:latin typeface="Century" pitchFamily="18" charset="0"/>
              </a:rPr>
              <a:t>Diviene facilmente oggetto di attacchi aggressivi. Attacchi che possono riguardare ‘difetti’ paterni oggettivi o frutto di vere e proprie proiezioni. </a:t>
            </a:r>
            <a:endParaRPr lang="it-IT" dirty="0">
              <a:latin typeface="Century"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9139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16632"/>
            <a:ext cx="8496944" cy="4685744"/>
          </a:xfrm>
          <a:solidFill>
            <a:schemeClr val="bg1"/>
          </a:solidFill>
        </p:spPr>
        <p:txBody>
          <a:bodyPr>
            <a:noAutofit/>
          </a:bodyPr>
          <a:lstStyle/>
          <a:p>
            <a:pPr marL="0" indent="0">
              <a:buNone/>
            </a:pPr>
            <a:endParaRPr lang="it-IT" sz="1800" dirty="0" smtClean="0">
              <a:latin typeface="Century" pitchFamily="18" charset="0"/>
            </a:endParaRPr>
          </a:p>
          <a:p>
            <a:pPr marL="0" indent="0">
              <a:buNone/>
            </a:pPr>
            <a:r>
              <a:rPr lang="it-IT" sz="2000" dirty="0" smtClean="0">
                <a:latin typeface="Century" pitchFamily="18" charset="0"/>
              </a:rPr>
              <a:t>IL FIGLIO 	         vivere </a:t>
            </a:r>
            <a:r>
              <a:rPr lang="it-IT" sz="2000" dirty="0">
                <a:latin typeface="Century" pitchFamily="18" charset="0"/>
              </a:rPr>
              <a:t>il conflitto da “aggressore”, </a:t>
            </a:r>
            <a:r>
              <a:rPr lang="it-IT" sz="2000" dirty="0" smtClean="0">
                <a:latin typeface="Century" pitchFamily="18" charset="0"/>
              </a:rPr>
              <a:t>dare battaglia</a:t>
            </a:r>
          </a:p>
          <a:p>
            <a:pPr marL="0" indent="0">
              <a:buNone/>
            </a:pPr>
            <a:endParaRPr lang="it-IT" sz="2000" dirty="0">
              <a:latin typeface="Century" pitchFamily="18" charset="0"/>
            </a:endParaRPr>
          </a:p>
          <a:p>
            <a:pPr marL="0" indent="0">
              <a:buNone/>
            </a:pPr>
            <a:r>
              <a:rPr lang="it-IT" sz="2000" dirty="0" smtClean="0">
                <a:latin typeface="Century" pitchFamily="18" charset="0"/>
              </a:rPr>
              <a:t>IL PADRE </a:t>
            </a:r>
            <a:r>
              <a:rPr lang="it-IT" sz="2000" dirty="0">
                <a:latin typeface="Century" pitchFamily="18" charset="0"/>
              </a:rPr>
              <a:t> </a:t>
            </a:r>
            <a:r>
              <a:rPr lang="it-IT" sz="2000" dirty="0" smtClean="0">
                <a:latin typeface="Century" pitchFamily="18" charset="0"/>
              </a:rPr>
              <a:t>              attaccato</a:t>
            </a:r>
            <a:r>
              <a:rPr lang="it-IT" sz="2000" dirty="0">
                <a:latin typeface="Century" pitchFamily="18" charset="0"/>
              </a:rPr>
              <a:t>, </a:t>
            </a:r>
            <a:r>
              <a:rPr lang="it-IT" sz="2000" dirty="0" smtClean="0">
                <a:latin typeface="Century" pitchFamily="18" charset="0"/>
              </a:rPr>
              <a:t>accetta </a:t>
            </a:r>
            <a:r>
              <a:rPr lang="it-IT" sz="2000" dirty="0">
                <a:latin typeface="Century" pitchFamily="18" charset="0"/>
              </a:rPr>
              <a:t>l’attacco, </a:t>
            </a:r>
            <a:r>
              <a:rPr lang="it-IT" sz="2000" dirty="0" smtClean="0">
                <a:latin typeface="Century" pitchFamily="18" charset="0"/>
              </a:rPr>
              <a:t>impone </a:t>
            </a:r>
            <a:r>
              <a:rPr lang="it-IT" sz="2000" dirty="0">
                <a:latin typeface="Century" pitchFamily="18" charset="0"/>
              </a:rPr>
              <a:t>solo che il conflitto non violi le regole della “cavalleria familiare</a:t>
            </a:r>
            <a:r>
              <a:rPr lang="it-IT" sz="2000" dirty="0" smtClean="0">
                <a:latin typeface="Century" pitchFamily="18" charset="0"/>
              </a:rPr>
              <a:t>”, </a:t>
            </a:r>
            <a:r>
              <a:rPr lang="it-IT" sz="2000" dirty="0">
                <a:latin typeface="Century" pitchFamily="18" charset="0"/>
              </a:rPr>
              <a:t>e al tempo </a:t>
            </a:r>
            <a:r>
              <a:rPr lang="it-IT" sz="2000" dirty="0" smtClean="0">
                <a:latin typeface="Century" pitchFamily="18" charset="0"/>
              </a:rPr>
              <a:t>stesso, testimonia </a:t>
            </a:r>
            <a:r>
              <a:rPr lang="it-IT" sz="2000" dirty="0">
                <a:latin typeface="Century" pitchFamily="18" charset="0"/>
              </a:rPr>
              <a:t>al figlio</a:t>
            </a:r>
            <a:r>
              <a:rPr lang="it-IT" sz="2000" dirty="0" smtClean="0">
                <a:latin typeface="Century" pitchFamily="18" charset="0"/>
              </a:rPr>
              <a:t>, </a:t>
            </a:r>
            <a:r>
              <a:rPr lang="it-IT" sz="2000" dirty="0">
                <a:latin typeface="Century" pitchFamily="18" charset="0"/>
              </a:rPr>
              <a:t>il proprio </a:t>
            </a:r>
            <a:r>
              <a:rPr lang="it-IT" sz="2000" dirty="0" smtClean="0">
                <a:latin typeface="Century" pitchFamily="18" charset="0"/>
              </a:rPr>
              <a:t>amore, </a:t>
            </a:r>
            <a:r>
              <a:rPr lang="it-IT" sz="2000" dirty="0">
                <a:latin typeface="Century" pitchFamily="18" charset="0"/>
              </a:rPr>
              <a:t>il proprio </a:t>
            </a:r>
            <a:r>
              <a:rPr lang="it-IT" sz="2000" dirty="0" smtClean="0">
                <a:latin typeface="Century" pitchFamily="18" charset="0"/>
              </a:rPr>
              <a:t>rispetto, la propria speranza</a:t>
            </a:r>
            <a:r>
              <a:rPr lang="it-IT" sz="1800" dirty="0" smtClean="0">
                <a:latin typeface="Century" pitchFamily="18" charset="0"/>
              </a:rPr>
              <a:t>.</a:t>
            </a:r>
            <a:endParaRPr lang="it-IT" sz="1800" dirty="0">
              <a:latin typeface="Century" pitchFamily="18" charset="0"/>
            </a:endParaRPr>
          </a:p>
        </p:txBody>
      </p:sp>
      <p:sp>
        <p:nvSpPr>
          <p:cNvPr id="4" name="CasellaDiTesto 3"/>
          <p:cNvSpPr txBox="1"/>
          <p:nvPr/>
        </p:nvSpPr>
        <p:spPr bwMode="auto">
          <a:xfrm>
            <a:off x="323528" y="4293096"/>
            <a:ext cx="8640960" cy="1938992"/>
          </a:xfrm>
          <a:prstGeom prst="rect">
            <a:avLst/>
          </a:prstGeom>
          <a:solidFill>
            <a:schemeClr val="bg1"/>
          </a:solidFill>
          <a:ln w="9525">
            <a:noFill/>
            <a:miter lim="800000"/>
            <a:headEnd/>
            <a:tailEnd/>
          </a:ln>
        </p:spPr>
        <p:txBody>
          <a:bodyPr wrap="square" rtlCol="0">
            <a:spAutoFit/>
          </a:bodyPr>
          <a:lstStyle/>
          <a:p>
            <a:endParaRPr lang="it-IT" sz="2400" dirty="0">
              <a:latin typeface="Century" pitchFamily="18" charset="0"/>
            </a:endParaRPr>
          </a:p>
          <a:p>
            <a:r>
              <a:rPr lang="it-IT" sz="2400" dirty="0">
                <a:latin typeface="Century" pitchFamily="18" charset="0"/>
              </a:rPr>
              <a:t>Il padri, impegnati a sostenere gli attacchi aggressivi, senza farsi sopraffare, senza rinunciare al ruolo e senza rappresaglie, </a:t>
            </a:r>
            <a:r>
              <a:rPr lang="it-IT" sz="2400" dirty="0" smtClean="0">
                <a:latin typeface="Century" pitchFamily="18" charset="0"/>
              </a:rPr>
              <a:t>tollerando </a:t>
            </a:r>
            <a:r>
              <a:rPr lang="it-IT" sz="2400" dirty="0">
                <a:latin typeface="Century" pitchFamily="18" charset="0"/>
              </a:rPr>
              <a:t>lo sguardo adolescente, ora furtivo ora geloso ora sprezzante, </a:t>
            </a:r>
            <a:r>
              <a:rPr lang="it-IT" sz="2400" dirty="0" smtClean="0">
                <a:latin typeface="Century" pitchFamily="18" charset="0"/>
              </a:rPr>
              <a:t>senza </a:t>
            </a:r>
            <a:r>
              <a:rPr lang="it-IT" sz="2400" dirty="0">
                <a:latin typeface="Century" pitchFamily="18" charset="0"/>
              </a:rPr>
              <a:t>temerlo, </a:t>
            </a:r>
            <a:r>
              <a:rPr lang="it-IT" sz="2400" dirty="0" smtClean="0">
                <a:latin typeface="Century" pitchFamily="18" charset="0"/>
              </a:rPr>
              <a:t>senza </a:t>
            </a:r>
            <a:r>
              <a:rPr lang="it-IT" sz="2400" dirty="0">
                <a:latin typeface="Century" pitchFamily="18" charset="0"/>
              </a:rPr>
              <a:t>eluderlo</a:t>
            </a:r>
            <a:r>
              <a:rPr lang="it-IT" sz="2400" dirty="0" smtClean="0">
                <a:latin typeface="Century" pitchFamily="18" charset="0"/>
              </a:rPr>
              <a:t>.</a:t>
            </a:r>
            <a:endParaRPr lang="it-IT" sz="2400" dirty="0">
              <a:solidFill>
                <a:srgbClr val="002060"/>
              </a:solidFill>
            </a:endParaRPr>
          </a:p>
        </p:txBody>
      </p:sp>
      <p:pic>
        <p:nvPicPr>
          <p:cNvPr id="5122" name="Picture 2" descr="http://1.bp.blogspot.com/-Ejsanh0l7Jc/TbaS6RYvW0I/AAAAAAAAACg/qj1nQZPqryY/s1600/chisciotte_gavioli.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72916" y="2204864"/>
            <a:ext cx="4287516" cy="253820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CasellaDiTesto 4"/>
          <p:cNvSpPr txBox="1"/>
          <p:nvPr/>
        </p:nvSpPr>
        <p:spPr bwMode="auto">
          <a:xfrm>
            <a:off x="467544" y="2852936"/>
            <a:ext cx="3561356" cy="830997"/>
          </a:xfrm>
          <a:prstGeom prst="rect">
            <a:avLst/>
          </a:prstGeom>
          <a:noFill/>
          <a:ln w="9525">
            <a:noFill/>
            <a:miter lim="800000"/>
            <a:headEnd/>
            <a:tailEnd/>
          </a:ln>
        </p:spPr>
        <p:txBody>
          <a:bodyPr wrap="square" rtlCol="0">
            <a:spAutoFit/>
          </a:bodyPr>
          <a:lstStyle/>
          <a:p>
            <a:pPr algn="ctr"/>
            <a:r>
              <a:rPr lang="it-IT" sz="2400" dirty="0" smtClean="0">
                <a:solidFill>
                  <a:srgbClr val="002060"/>
                </a:solidFill>
              </a:rPr>
              <a:t>E’ guerra</a:t>
            </a:r>
          </a:p>
          <a:p>
            <a:pPr algn="ctr"/>
            <a:r>
              <a:rPr lang="it-IT" sz="2400" dirty="0" smtClean="0">
                <a:solidFill>
                  <a:srgbClr val="002060"/>
                </a:solidFill>
              </a:rPr>
              <a:t>(contro i mulini a vento)</a:t>
            </a:r>
            <a:endParaRPr lang="it-IT" sz="2400" dirty="0">
              <a:solidFill>
                <a:srgbClr val="002060"/>
              </a:solidFill>
            </a:endParaRPr>
          </a:p>
        </p:txBody>
      </p:sp>
      <p:cxnSp>
        <p:nvCxnSpPr>
          <p:cNvPr id="6" name="Connettore 2 5"/>
          <p:cNvCxnSpPr/>
          <p:nvPr/>
        </p:nvCxnSpPr>
        <p:spPr>
          <a:xfrm>
            <a:off x="1835696" y="692696"/>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1835696" y="1412776"/>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bwMode="auto">
          <a:xfrm>
            <a:off x="204476" y="6167045"/>
            <a:ext cx="8760012" cy="646331"/>
          </a:xfrm>
          <a:prstGeom prst="rect">
            <a:avLst/>
          </a:prstGeom>
          <a:noFill/>
          <a:ln w="9525">
            <a:noFill/>
            <a:miter lim="800000"/>
            <a:headEnd/>
            <a:tailEnd/>
          </a:ln>
        </p:spPr>
        <p:txBody>
          <a:bodyPr wrap="square" rtlCol="0">
            <a:spAutoFit/>
          </a:bodyPr>
          <a:lstStyle/>
          <a:p>
            <a:pPr algn="r"/>
            <a:r>
              <a:rPr lang="it-IT" b="1" dirty="0" smtClean="0">
                <a:solidFill>
                  <a:srgbClr val="002060"/>
                </a:solidFill>
                <a:latin typeface="Arial Black" pitchFamily="34" charset="0"/>
              </a:rPr>
              <a:t>Spesso la risoluzione della crisi adolescenziale si gioca intorno alla relazione con il padre</a:t>
            </a:r>
            <a:endParaRPr lang="it-IT" b="1" dirty="0">
              <a:solidFill>
                <a:srgbClr val="002060"/>
              </a:solidFill>
              <a:latin typeface="Arial Black"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6476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88640"/>
            <a:ext cx="7715200" cy="6267096"/>
          </a:xfrm>
        </p:spPr>
        <p:txBody>
          <a:bodyPr>
            <a:normAutofit/>
          </a:bodyPr>
          <a:lstStyle/>
          <a:p>
            <a:pPr marL="0" indent="0">
              <a:buNone/>
            </a:pPr>
            <a:r>
              <a:rPr lang="it-IT" dirty="0" smtClean="0"/>
              <a:t>Uno </a:t>
            </a:r>
            <a:r>
              <a:rPr lang="it-IT" dirty="0"/>
              <a:t>dei compiti più nevralgici che ineriscono al padre nel suo rapporto con il figlio adolescente è dunque testimoniargli che </a:t>
            </a:r>
            <a:endParaRPr lang="it-IT" dirty="0" smtClean="0"/>
          </a:p>
          <a:p>
            <a:pPr marL="0" indent="0" algn="ctr">
              <a:buNone/>
            </a:pPr>
            <a:r>
              <a:rPr lang="it-IT" b="1" u="sng" dirty="0" smtClean="0">
                <a:solidFill>
                  <a:schemeClr val="accent6">
                    <a:lumMod val="50000"/>
                  </a:schemeClr>
                </a:solidFill>
              </a:rPr>
              <a:t>CONFLITTO e AMORE </a:t>
            </a:r>
            <a:r>
              <a:rPr lang="it-IT" b="1" u="sng" dirty="0">
                <a:solidFill>
                  <a:schemeClr val="accent6">
                    <a:lumMod val="50000"/>
                  </a:schemeClr>
                </a:solidFill>
              </a:rPr>
              <a:t>possono </a:t>
            </a:r>
            <a:r>
              <a:rPr lang="it-IT" b="1" u="sng" dirty="0" smtClean="0">
                <a:solidFill>
                  <a:schemeClr val="accent6">
                    <a:lumMod val="50000"/>
                  </a:schemeClr>
                </a:solidFill>
              </a:rPr>
              <a:t>coesistere</a:t>
            </a:r>
            <a:endParaRPr lang="it-IT" b="1" u="sng" dirty="0">
              <a:solidFill>
                <a:schemeClr val="accent6">
                  <a:lumMod val="50000"/>
                </a:schemeClr>
              </a:solidFill>
            </a:endParaRPr>
          </a:p>
          <a:p>
            <a:pPr marL="0" indent="0">
              <a:buNone/>
            </a:pPr>
            <a:endParaRPr lang="it-IT" dirty="0" smtClean="0"/>
          </a:p>
          <a:p>
            <a:pPr marL="0" indent="0">
              <a:buNone/>
            </a:pPr>
            <a:endParaRPr lang="it-IT" dirty="0"/>
          </a:p>
          <a:p>
            <a:pPr marL="0" indent="0">
              <a:buNone/>
            </a:pPr>
            <a:r>
              <a:rPr lang="it-IT" dirty="0" smtClean="0"/>
              <a:t>Credo </a:t>
            </a:r>
            <a:r>
              <a:rPr lang="it-IT" dirty="0"/>
              <a:t>che la figura </a:t>
            </a:r>
            <a:r>
              <a:rPr lang="it-IT" dirty="0" smtClean="0"/>
              <a:t>del </a:t>
            </a:r>
            <a:r>
              <a:rPr lang="it-IT" dirty="0"/>
              <a:t>padre, </a:t>
            </a:r>
            <a:r>
              <a:rPr lang="it-IT" dirty="0" smtClean="0"/>
              <a:t>così come è stata decisiva per la formazione </a:t>
            </a:r>
            <a:r>
              <a:rPr lang="it-IT" dirty="0"/>
              <a:t>del </a:t>
            </a:r>
            <a:r>
              <a:rPr lang="it-IT" i="1" dirty="0"/>
              <a:t>Super Io</a:t>
            </a:r>
            <a:r>
              <a:rPr lang="it-IT" dirty="0"/>
              <a:t>, in modo analogo possa dare un contributo importante  anche per una simile difficile sintesi (formazione dell’</a:t>
            </a:r>
            <a:r>
              <a:rPr lang="it-IT" i="1" dirty="0"/>
              <a:t>Ideale dell’Io</a:t>
            </a:r>
            <a:r>
              <a:rPr lang="it-IT" dirty="0"/>
              <a:t>) in cui la mente dell’adolescente è spesso dolorosamente impegnata.</a:t>
            </a:r>
          </a:p>
          <a:p>
            <a:pPr marL="0" indent="0">
              <a:buNone/>
            </a:pP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39328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http://www.stateofmind.it/wp-content/uploads/2012/09/La-coppia-in-terapia-tra-processi-di-appartenenza-e-separazione-quadrato-300x300-.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3568" y="2492896"/>
            <a:ext cx="3934032" cy="394714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8" name="Picture 4" descr="http://www.autosprintslotclubgenova.org/appartenenza.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7544" y="548680"/>
            <a:ext cx="6810375" cy="14382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CasellaDiTesto 1"/>
          <p:cNvSpPr txBox="1"/>
          <p:nvPr/>
        </p:nvSpPr>
        <p:spPr bwMode="auto">
          <a:xfrm>
            <a:off x="4067944" y="2132856"/>
            <a:ext cx="4032448" cy="2308324"/>
          </a:xfrm>
          <a:prstGeom prst="rect">
            <a:avLst/>
          </a:prstGeom>
          <a:noFill/>
          <a:ln w="9525">
            <a:noFill/>
            <a:miter lim="800000"/>
            <a:headEnd/>
            <a:tailEnd/>
          </a:ln>
        </p:spPr>
        <p:txBody>
          <a:bodyPr wrap="square" rtlCol="0">
            <a:spAutoFit/>
          </a:bodyPr>
          <a:lstStyle/>
          <a:p>
            <a:pPr algn="r"/>
            <a:r>
              <a:rPr lang="it-IT" sz="2400" dirty="0" smtClean="0">
                <a:solidFill>
                  <a:srgbClr val="002060"/>
                </a:solidFill>
              </a:rPr>
              <a:t>Non è un insieme casuale di persone</a:t>
            </a:r>
          </a:p>
          <a:p>
            <a:pPr algn="r"/>
            <a:r>
              <a:rPr lang="it-IT" sz="2400" dirty="0" smtClean="0">
                <a:solidFill>
                  <a:srgbClr val="002060"/>
                </a:solidFill>
              </a:rPr>
              <a:t>È avere gli altri dentro di sé</a:t>
            </a:r>
          </a:p>
          <a:p>
            <a:pPr algn="r"/>
            <a:r>
              <a:rPr lang="it-IT" sz="2400" dirty="0" smtClean="0">
                <a:solidFill>
                  <a:srgbClr val="002060"/>
                </a:solidFill>
              </a:rPr>
              <a:t>……</a:t>
            </a:r>
          </a:p>
          <a:p>
            <a:pPr algn="r"/>
            <a:r>
              <a:rPr lang="it-IT" sz="2400" dirty="0" smtClean="0">
                <a:solidFill>
                  <a:srgbClr val="002060"/>
                </a:solidFill>
              </a:rPr>
              <a:t>E poter dire NOI</a:t>
            </a:r>
          </a:p>
          <a:p>
            <a:pPr algn="r"/>
            <a:r>
              <a:rPr lang="it-IT" sz="2400" dirty="0" smtClean="0">
                <a:solidFill>
                  <a:srgbClr val="002060"/>
                </a:solidFill>
              </a:rPr>
              <a:t>(G. Gaber)</a:t>
            </a:r>
            <a:endParaRPr lang="it-IT" sz="2400" dirty="0">
              <a:solidFill>
                <a:srgbClr val="00206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9973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asellaDiTesto 4"/>
          <p:cNvSpPr txBox="1"/>
          <p:nvPr/>
        </p:nvSpPr>
        <p:spPr>
          <a:xfrm>
            <a:off x="71438" y="262574"/>
            <a:ext cx="6215074" cy="523220"/>
          </a:xfrm>
          <a:prstGeom prst="rect">
            <a:avLst/>
          </a:prstGeom>
          <a:solidFill>
            <a:schemeClr val="bg1"/>
          </a:solidFill>
        </p:spPr>
        <p:txBody>
          <a:bodyPr wrap="square" rtlCol="0">
            <a:spAutoFit/>
          </a:bodyPr>
          <a:lstStyle/>
          <a:p>
            <a:pPr algn="ctr"/>
            <a:r>
              <a:rPr lang="it-IT" sz="2800" u="sng" dirty="0" smtClean="0">
                <a:solidFill>
                  <a:schemeClr val="bg2">
                    <a:lumMod val="25000"/>
                  </a:schemeClr>
                </a:solidFill>
                <a:latin typeface="Bodoni MT Black" pitchFamily="18" charset="0"/>
              </a:rPr>
              <a:t>CONFUSIONE</a:t>
            </a:r>
            <a:r>
              <a:rPr lang="it-IT" sz="2800" dirty="0" smtClean="0">
                <a:solidFill>
                  <a:schemeClr val="bg2">
                    <a:lumMod val="25000"/>
                  </a:schemeClr>
                </a:solidFill>
                <a:latin typeface="Bodoni MT Black" pitchFamily="18" charset="0"/>
              </a:rPr>
              <a:t>, alla ricerca di </a:t>
            </a:r>
            <a:r>
              <a:rPr lang="it-IT" sz="2800" dirty="0" err="1" smtClean="0">
                <a:solidFill>
                  <a:schemeClr val="bg2">
                    <a:lumMod val="25000"/>
                  </a:schemeClr>
                </a:solidFill>
                <a:latin typeface="Bodoni MT Black" pitchFamily="18" charset="0"/>
              </a:rPr>
              <a:t>Sè</a:t>
            </a:r>
            <a:endParaRPr lang="it-IT" sz="2800" dirty="0">
              <a:solidFill>
                <a:schemeClr val="bg2">
                  <a:lumMod val="25000"/>
                </a:schemeClr>
              </a:solidFill>
              <a:latin typeface="Bodoni MT Black" pitchFamily="18" charset="0"/>
            </a:endParaRPr>
          </a:p>
        </p:txBody>
      </p:sp>
      <p:pic>
        <p:nvPicPr>
          <p:cNvPr id="7169" name="Picture 1"/>
          <p:cNvPicPr>
            <a:picLocks noChangeAspect="1" noChangeArrowheads="1"/>
          </p:cNvPicPr>
          <p:nvPr/>
        </p:nvPicPr>
        <p:blipFill>
          <a:blip r:embed="rId2"/>
          <a:srcRect/>
          <a:stretch>
            <a:fillRect/>
          </a:stretch>
        </p:blipFill>
        <p:spPr bwMode="auto">
          <a:xfrm>
            <a:off x="4188667" y="1844824"/>
            <a:ext cx="4669613" cy="4638227"/>
          </a:xfrm>
          <a:prstGeom prst="rect">
            <a:avLst/>
          </a:prstGeom>
          <a:noFill/>
          <a:ln w="9525">
            <a:noFill/>
            <a:miter lim="800000"/>
            <a:headEnd/>
            <a:tailEnd/>
          </a:ln>
          <a:effectLst/>
        </p:spPr>
      </p:pic>
      <p:sp>
        <p:nvSpPr>
          <p:cNvPr id="6" name="CasellaDiTesto 5"/>
          <p:cNvSpPr txBox="1"/>
          <p:nvPr/>
        </p:nvSpPr>
        <p:spPr>
          <a:xfrm>
            <a:off x="5857884" y="6488692"/>
            <a:ext cx="2928958" cy="369332"/>
          </a:xfrm>
          <a:prstGeom prst="rect">
            <a:avLst/>
          </a:prstGeom>
          <a:noFill/>
        </p:spPr>
        <p:txBody>
          <a:bodyPr wrap="square" rtlCol="0">
            <a:spAutoFit/>
          </a:bodyPr>
          <a:lstStyle/>
          <a:p>
            <a:r>
              <a:rPr lang="it-IT" b="1" dirty="0" smtClean="0"/>
              <a:t> Nadia </a:t>
            </a:r>
            <a:r>
              <a:rPr lang="it-IT" b="1" dirty="0" err="1" smtClean="0"/>
              <a:t>Magnabosco</a:t>
            </a:r>
            <a:endParaRPr lang="it-IT" dirty="0"/>
          </a:p>
        </p:txBody>
      </p:sp>
      <p:sp>
        <p:nvSpPr>
          <p:cNvPr id="7" name="CasellaDiTesto 6"/>
          <p:cNvSpPr txBox="1"/>
          <p:nvPr/>
        </p:nvSpPr>
        <p:spPr>
          <a:xfrm>
            <a:off x="167924" y="836712"/>
            <a:ext cx="7572428" cy="954107"/>
          </a:xfrm>
          <a:prstGeom prst="rect">
            <a:avLst/>
          </a:prstGeom>
          <a:solidFill>
            <a:schemeClr val="bg1"/>
          </a:solidFill>
        </p:spPr>
        <p:txBody>
          <a:bodyPr wrap="square" rtlCol="0">
            <a:spAutoFit/>
          </a:bodyPr>
          <a:lstStyle/>
          <a:p>
            <a:pPr algn="ctr"/>
            <a:r>
              <a:rPr lang="it-IT" sz="2800" u="sng" dirty="0" smtClean="0">
                <a:solidFill>
                  <a:schemeClr val="bg2">
                    <a:lumMod val="25000"/>
                  </a:schemeClr>
                </a:solidFill>
                <a:latin typeface="Bodoni MT Black" pitchFamily="18" charset="0"/>
              </a:rPr>
              <a:t>CURIOSITA’ – MERAVIGLIA STUPORE</a:t>
            </a:r>
            <a:r>
              <a:rPr lang="it-IT" sz="2800" dirty="0" smtClean="0">
                <a:solidFill>
                  <a:schemeClr val="bg2">
                    <a:lumMod val="25000"/>
                  </a:schemeClr>
                </a:solidFill>
                <a:latin typeface="Bodoni MT Black" pitchFamily="18" charset="0"/>
              </a:rPr>
              <a:t> alla ricerca di </a:t>
            </a:r>
            <a:r>
              <a:rPr lang="it-IT" sz="2800" dirty="0" err="1" smtClean="0">
                <a:solidFill>
                  <a:schemeClr val="bg2">
                    <a:lumMod val="25000"/>
                  </a:schemeClr>
                </a:solidFill>
                <a:latin typeface="Bodoni MT Black" pitchFamily="18" charset="0"/>
              </a:rPr>
              <a:t>Sè</a:t>
            </a:r>
            <a:endParaRPr lang="it-IT" sz="2800" dirty="0">
              <a:solidFill>
                <a:schemeClr val="bg2">
                  <a:lumMod val="25000"/>
                </a:schemeClr>
              </a:solidFill>
              <a:latin typeface="Bodoni MT Black" pitchFamily="18" charset="0"/>
            </a:endParaRPr>
          </a:p>
        </p:txBody>
      </p:sp>
      <p:sp>
        <p:nvSpPr>
          <p:cNvPr id="10" name="CasellaDiTesto 9"/>
          <p:cNvSpPr txBox="1"/>
          <p:nvPr/>
        </p:nvSpPr>
        <p:spPr bwMode="auto">
          <a:xfrm>
            <a:off x="214282" y="3239532"/>
            <a:ext cx="4143404" cy="3046988"/>
          </a:xfrm>
          <a:prstGeom prst="rect">
            <a:avLst/>
          </a:prstGeom>
          <a:noFill/>
          <a:ln w="9525">
            <a:noFill/>
            <a:miter lim="800000"/>
            <a:headEnd/>
            <a:tailEnd/>
          </a:ln>
        </p:spPr>
        <p:txBody>
          <a:bodyPr wrap="square" rtlCol="0">
            <a:spAutoFit/>
          </a:bodyPr>
          <a:lstStyle/>
          <a:p>
            <a:pPr algn="ctr"/>
            <a:r>
              <a:rPr lang="it-IT" sz="4800" dirty="0" smtClean="0"/>
              <a:t>La verità è </a:t>
            </a:r>
            <a:r>
              <a:rPr lang="it-IT" sz="4800" i="1" dirty="0" smtClean="0">
                <a:solidFill>
                  <a:schemeClr val="accent2">
                    <a:lumMod val="50000"/>
                  </a:schemeClr>
                </a:solidFill>
              </a:rPr>
              <a:t>una storia </a:t>
            </a:r>
          </a:p>
          <a:p>
            <a:pPr algn="ctr"/>
            <a:r>
              <a:rPr lang="it-IT" sz="4800" dirty="0" smtClean="0"/>
              <a:t>non un'istantanea</a:t>
            </a:r>
            <a:endParaRPr lang="it-IT" sz="4800" dirty="0">
              <a:solidFill>
                <a:srgbClr val="00206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972658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357190" y="181253"/>
            <a:ext cx="8572528" cy="138499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2">
                    <a:lumMod val="75000"/>
                  </a:schemeClr>
                </a:solidFill>
                <a:effectLst/>
                <a:latin typeface="Arial Black" pitchFamily="34" charset="0"/>
                <a:ea typeface="Times New Roman" pitchFamily="18" charset="0"/>
                <a:cs typeface="Arial" pitchFamily="34" charset="0"/>
              </a:rPr>
              <a:t>Che porta ad essere legati a quei pensieri, a quelle persone del passato con una </a:t>
            </a:r>
            <a:r>
              <a:rPr kumimoji="0" lang="it-IT" sz="2000" b="1" i="0" u="sng" strike="noStrike" cap="none" normalizeH="0" baseline="0" dirty="0" smtClean="0">
                <a:ln>
                  <a:noFill/>
                </a:ln>
                <a:solidFill>
                  <a:schemeClr val="tx2">
                    <a:lumMod val="75000"/>
                  </a:schemeClr>
                </a:solidFill>
                <a:effectLst/>
                <a:latin typeface="Arial Black" pitchFamily="34" charset="0"/>
                <a:ea typeface="Times New Roman" pitchFamily="18" charset="0"/>
                <a:cs typeface="Arial" pitchFamily="34" charset="0"/>
              </a:rPr>
              <a:t>nostalgia dolce e dolorante insieme</a:t>
            </a:r>
            <a:r>
              <a:rPr kumimoji="0" lang="it-IT" sz="2000" b="1" i="0" u="none" strike="noStrike" cap="none" normalizeH="0" baseline="0" dirty="0" smtClean="0">
                <a:ln>
                  <a:noFill/>
                </a:ln>
                <a:solidFill>
                  <a:schemeClr val="tx2">
                    <a:lumMod val="75000"/>
                  </a:schemeClr>
                </a:solidFill>
                <a:effectLst/>
                <a:latin typeface="Arial Black" pitchFamily="34" charset="0"/>
                <a:ea typeface="Times New Roman" pitchFamily="18" charset="0"/>
                <a:cs typeface="Arial" pitchFamily="34" charset="0"/>
              </a:rPr>
              <a:t>. </a:t>
            </a:r>
            <a:r>
              <a:rPr kumimoji="0" lang="it-IT" sz="2400" b="1" i="0" u="sng" strike="noStrike" cap="none" normalizeH="0" baseline="0" dirty="0" smtClean="0">
                <a:ln>
                  <a:noFill/>
                </a:ln>
                <a:effectLst/>
                <a:latin typeface="Arial Black" pitchFamily="34" charset="0"/>
                <a:ea typeface="Times New Roman" pitchFamily="18" charset="0"/>
                <a:cs typeface="Arial" pitchFamily="34" charset="0"/>
              </a:rPr>
              <a:t>Fatta di rimpianto e di rancore</a:t>
            </a:r>
            <a:endParaRPr lang="it-IT" sz="2400" b="1" u="sng" dirty="0" smtClean="0">
              <a:latin typeface="Arial Black"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0" i="0" u="sng" strike="noStrike" cap="none" normalizeH="0" baseline="0" dirty="0" smtClean="0">
              <a:ln>
                <a:noFill/>
              </a:ln>
              <a:solidFill>
                <a:schemeClr val="tx2">
                  <a:lumMod val="75000"/>
                </a:schemeClr>
              </a:solidFill>
              <a:effectLst/>
              <a:latin typeface="Arial Black" pitchFamily="34" charset="0"/>
              <a:cs typeface="Arial" pitchFamily="34" charset="0"/>
            </a:endParaRPr>
          </a:p>
        </p:txBody>
      </p:sp>
      <p:sp>
        <p:nvSpPr>
          <p:cNvPr id="12290" name="CasellaDiTesto 4"/>
          <p:cNvSpPr txBox="1">
            <a:spLocks noChangeArrowheads="1"/>
          </p:cNvSpPr>
          <p:nvPr/>
        </p:nvSpPr>
        <p:spPr bwMode="auto">
          <a:xfrm>
            <a:off x="144463" y="3925020"/>
            <a:ext cx="8891587" cy="2816348"/>
          </a:xfrm>
          <a:prstGeom prst="rect">
            <a:avLst/>
          </a:prstGeom>
          <a:solidFill>
            <a:schemeClr val="bg1"/>
          </a:solidFill>
          <a:ln w="9525">
            <a:noFill/>
            <a:miter lim="800000"/>
            <a:headEnd/>
            <a:tailEnd/>
          </a:ln>
        </p:spPr>
        <p:txBody>
          <a:bodyPr wrap="square">
            <a:spAutoFit/>
          </a:bodyPr>
          <a:lstStyle/>
          <a:p>
            <a:pPr algn="just"/>
            <a:endParaRPr lang="it-IT" i="1" dirty="0" smtClean="0">
              <a:latin typeface="Script MT Bold" pitchFamily="66" charset="0"/>
            </a:endParaRPr>
          </a:p>
          <a:p>
            <a:pPr algn="just"/>
            <a:endParaRPr lang="it-IT" i="1" dirty="0">
              <a:latin typeface="Script MT Bold" pitchFamily="66" charset="0"/>
            </a:endParaRPr>
          </a:p>
          <a:p>
            <a:pPr algn="just"/>
            <a:endParaRPr lang="it-IT" i="1" dirty="0" smtClean="0">
              <a:latin typeface="Script MT Bold" pitchFamily="66" charset="0"/>
            </a:endParaRPr>
          </a:p>
          <a:p>
            <a:pPr algn="just"/>
            <a:endParaRPr lang="it-IT" i="1" dirty="0">
              <a:latin typeface="Script MT Bold" pitchFamily="66" charset="0"/>
            </a:endParaRPr>
          </a:p>
          <a:p>
            <a:pPr algn="just">
              <a:lnSpc>
                <a:spcPct val="150000"/>
              </a:lnSpc>
            </a:pPr>
            <a:r>
              <a:rPr lang="it-IT" i="1" dirty="0" smtClean="0">
                <a:solidFill>
                  <a:schemeClr val="tx2">
                    <a:lumMod val="75000"/>
                  </a:schemeClr>
                </a:solidFill>
                <a:latin typeface="Script MT Bold" pitchFamily="66" charset="0"/>
              </a:rPr>
              <a:t>….  </a:t>
            </a:r>
            <a:r>
              <a:rPr lang="it-IT" i="1" dirty="0">
                <a:solidFill>
                  <a:schemeClr val="tx2">
                    <a:lumMod val="75000"/>
                  </a:schemeClr>
                </a:solidFill>
                <a:latin typeface="Script MT Bold" pitchFamily="66" charset="0"/>
              </a:rPr>
              <a:t>“Alle persone amate si corre in aiuto con parole che fanno capire, si scrive come se si stesse venendo in soccorso di qualcuno. Ma io non voglio soccorrervi, voglio scrivervi come se fossi girata di schiena, per farvi vedere che vi ignoro, vi disprezzo …”</a:t>
            </a:r>
          </a:p>
        </p:txBody>
      </p:sp>
      <p:sp>
        <p:nvSpPr>
          <p:cNvPr id="4" name="CasellaDiTesto 3"/>
          <p:cNvSpPr txBox="1"/>
          <p:nvPr/>
        </p:nvSpPr>
        <p:spPr bwMode="auto">
          <a:xfrm flipH="1">
            <a:off x="142844" y="1327366"/>
            <a:ext cx="8786874" cy="1815882"/>
          </a:xfrm>
          <a:prstGeom prst="rect">
            <a:avLst/>
          </a:prstGeom>
          <a:solidFill>
            <a:schemeClr val="bg1"/>
          </a:solidFill>
          <a:ln w="9525">
            <a:noFill/>
            <a:miter lim="800000"/>
            <a:headEnd/>
            <a:tailEnd/>
          </a:ln>
        </p:spPr>
        <p:txBody>
          <a:bodyPr wrap="square" rtlCol="0">
            <a:spAutoFit/>
          </a:bodyPr>
          <a:lstStyle/>
          <a:p>
            <a:r>
              <a:rPr lang="it-IT" sz="1600" dirty="0" smtClean="0"/>
              <a:t>Cecilia, ha sedici anni. Vive all'Ospedale della Pietà di Venezia, come giovane orfana.  </a:t>
            </a:r>
          </a:p>
          <a:p>
            <a:r>
              <a:rPr lang="it-IT" sz="1600" dirty="0" smtClean="0"/>
              <a:t>Negli anni ha preso l’abitudine di scrivere alla persona più intima e più lontana allo stesso tempo</a:t>
            </a:r>
            <a:r>
              <a:rPr lang="it-IT" sz="1600" b="1" dirty="0" smtClean="0"/>
              <a:t>, la madre assente</a:t>
            </a:r>
            <a:r>
              <a:rPr lang="it-IT" sz="1600" dirty="0" smtClean="0"/>
              <a:t>, che non conosce, di cui non sa nulla, creando per lei uno spazio mentale dove il legame diventa inevitabilmente destinatario di pensieri contraddittori e sentimenti ambivalenti, pensieri notturni che servono a lenire solo </a:t>
            </a:r>
          </a:p>
          <a:p>
            <a:r>
              <a:rPr lang="it-IT" sz="1600" dirty="0" smtClean="0"/>
              <a:t>discretamente il dolore del vuoto.</a:t>
            </a:r>
          </a:p>
          <a:p>
            <a:endParaRPr lang="it-IT" sz="1600" dirty="0">
              <a:solidFill>
                <a:srgbClr val="002060"/>
              </a:solidFill>
            </a:endParaRPr>
          </a:p>
        </p:txBody>
      </p:sp>
      <p:sp>
        <p:nvSpPr>
          <p:cNvPr id="5" name="CasellaDiTesto 4"/>
          <p:cNvSpPr txBox="1"/>
          <p:nvPr/>
        </p:nvSpPr>
        <p:spPr bwMode="auto">
          <a:xfrm>
            <a:off x="500034" y="2996952"/>
            <a:ext cx="5643602" cy="1938992"/>
          </a:xfrm>
          <a:prstGeom prst="rect">
            <a:avLst/>
          </a:prstGeom>
          <a:solidFill>
            <a:schemeClr val="bg2"/>
          </a:solidFill>
          <a:ln w="9525">
            <a:noFill/>
            <a:miter lim="800000"/>
            <a:headEnd/>
            <a:tailEnd/>
          </a:ln>
        </p:spPr>
        <p:txBody>
          <a:bodyPr wrap="square" rtlCol="0">
            <a:spAutoFit/>
          </a:bodyPr>
          <a:lstStyle/>
          <a:p>
            <a:pPr algn="ctr"/>
            <a:r>
              <a:rPr lang="it-IT" sz="2400" i="1" dirty="0" smtClean="0">
                <a:solidFill>
                  <a:schemeClr val="tx2">
                    <a:lumMod val="75000"/>
                  </a:schemeClr>
                </a:solidFill>
                <a:latin typeface="Script MT Bold" pitchFamily="66" charset="0"/>
              </a:rPr>
              <a:t>“Ma sono lettere queste? A me sembrano un abbraccio che si sporge alla finestra su un cortile vuoto, sono calci e pugni dati alla cieca, per aria in solitudine” ….</a:t>
            </a:r>
          </a:p>
          <a:p>
            <a:pPr algn="ctr"/>
            <a:endParaRPr lang="it-IT" sz="2400" dirty="0">
              <a:solidFill>
                <a:schemeClr val="tx2">
                  <a:lumMod val="75000"/>
                </a:schemeClr>
              </a:solidFill>
            </a:endParaRPr>
          </a:p>
        </p:txBody>
      </p:sp>
      <p:pic>
        <p:nvPicPr>
          <p:cNvPr id="3" name="Immagine 3" descr="Stabat mater"/>
          <p:cNvPicPr>
            <a:picLocks noChangeAspect="1" noChangeArrowheads="1"/>
          </p:cNvPicPr>
          <p:nvPr/>
        </p:nvPicPr>
        <p:blipFill>
          <a:blip r:embed="rId2"/>
          <a:srcRect/>
          <a:stretch>
            <a:fillRect/>
          </a:stretch>
        </p:blipFill>
        <p:spPr bwMode="auto">
          <a:xfrm>
            <a:off x="6429388" y="2643182"/>
            <a:ext cx="2643206" cy="2053167"/>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160135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310872"/>
            <a:ext cx="7355160" cy="4846320"/>
          </a:xfrm>
        </p:spPr>
        <p:txBody>
          <a:bodyPr>
            <a:normAutofit/>
          </a:bodyPr>
          <a:lstStyle/>
          <a:p>
            <a:pPr marL="0" indent="0" algn="ctr">
              <a:lnSpc>
                <a:spcPct val="80000"/>
              </a:lnSpc>
              <a:buNone/>
            </a:pPr>
            <a:r>
              <a:rPr lang="it-IT" sz="3600" dirty="0"/>
              <a:t>“L’adolescenza è una scoperta personale durante la quale ogni</a:t>
            </a:r>
          </a:p>
          <a:p>
            <a:pPr marL="0" indent="0" algn="ctr">
              <a:lnSpc>
                <a:spcPct val="80000"/>
              </a:lnSpc>
              <a:buNone/>
            </a:pPr>
            <a:r>
              <a:rPr lang="it-IT" sz="3600" dirty="0"/>
              <a:t>soggetto è impegnato in una esperienza: quella di vivere; in un problema: quello di esistere”.</a:t>
            </a:r>
          </a:p>
          <a:p>
            <a:pPr marL="0" indent="0" algn="ctr">
              <a:lnSpc>
                <a:spcPct val="80000"/>
              </a:lnSpc>
              <a:buNone/>
            </a:pPr>
            <a:endParaRPr lang="it-IT" sz="3600" dirty="0" smtClean="0"/>
          </a:p>
          <a:p>
            <a:pPr marL="0" indent="0" algn="ctr">
              <a:lnSpc>
                <a:spcPct val="80000"/>
              </a:lnSpc>
              <a:buNone/>
            </a:pPr>
            <a:r>
              <a:rPr lang="it-IT" sz="3600" dirty="0" smtClean="0"/>
              <a:t>D</a:t>
            </a:r>
            <a:r>
              <a:rPr lang="it-IT" sz="3600" dirty="0"/>
              <a:t>. </a:t>
            </a:r>
            <a:r>
              <a:rPr lang="it-IT" sz="3600" dirty="0" err="1"/>
              <a:t>Winnicott</a:t>
            </a:r>
            <a:endParaRPr lang="it-IT" sz="3600" dirty="0"/>
          </a:p>
          <a:p>
            <a:pPr marL="0" indent="0" algn="ctr">
              <a:buNone/>
            </a:pPr>
            <a:endParaRPr lang="it-IT" sz="3600" dirty="0"/>
          </a:p>
        </p:txBody>
      </p:sp>
      <p:sp>
        <p:nvSpPr>
          <p:cNvPr id="4" name="CasellaDiTesto 3"/>
          <p:cNvSpPr txBox="1"/>
          <p:nvPr/>
        </p:nvSpPr>
        <p:spPr bwMode="auto">
          <a:xfrm>
            <a:off x="395536" y="4293096"/>
            <a:ext cx="7632848" cy="2062103"/>
          </a:xfrm>
          <a:prstGeom prst="rect">
            <a:avLst/>
          </a:prstGeom>
          <a:noFill/>
          <a:ln w="9525">
            <a:noFill/>
            <a:miter lim="800000"/>
            <a:headEnd/>
            <a:tailEnd/>
          </a:ln>
        </p:spPr>
        <p:txBody>
          <a:bodyPr wrap="square" rtlCol="0">
            <a:spAutoFit/>
          </a:bodyPr>
          <a:lstStyle/>
          <a:p>
            <a:pPr algn="just"/>
            <a:r>
              <a:rPr lang="it-IT" sz="3200" dirty="0" smtClean="0">
                <a:solidFill>
                  <a:srgbClr val="002060"/>
                </a:solidFill>
              </a:rPr>
              <a:t>Possiamo dire che anche i genitori degli adolescenti spesso hanno molto da fare per …. </a:t>
            </a:r>
          </a:p>
          <a:p>
            <a:pPr algn="just"/>
            <a:r>
              <a:rPr lang="it-IT" sz="3200" b="1" u="sng" dirty="0" smtClean="0">
                <a:solidFill>
                  <a:srgbClr val="002060"/>
                </a:solidFill>
              </a:rPr>
              <a:t>vivere </a:t>
            </a:r>
            <a:r>
              <a:rPr lang="it-IT" sz="3200" dirty="0" smtClean="0">
                <a:solidFill>
                  <a:srgbClr val="002060"/>
                </a:solidFill>
              </a:rPr>
              <a:t>e soprattutto per </a:t>
            </a:r>
            <a:r>
              <a:rPr lang="it-IT" sz="3200" u="sng" dirty="0" smtClean="0">
                <a:solidFill>
                  <a:srgbClr val="002060"/>
                </a:solidFill>
              </a:rPr>
              <a:t>(</a:t>
            </a:r>
            <a:r>
              <a:rPr lang="it-IT" sz="3200" b="1" u="sng" dirty="0" smtClean="0">
                <a:solidFill>
                  <a:srgbClr val="002060"/>
                </a:solidFill>
              </a:rPr>
              <a:t>r)esistere</a:t>
            </a:r>
            <a:endParaRPr lang="it-IT" sz="3200" b="1" u="sng" dirty="0">
              <a:solidFill>
                <a:srgbClr val="00206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3310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http://www.nonsiamofiglicontrofigure.com/public/wordpress/wp-content/uploads/2010/11/peso.bmp"/>
          <p:cNvPicPr>
            <a:picLocks noChangeAspect="1" noChangeArrowheads="1"/>
          </p:cNvPicPr>
          <p:nvPr/>
        </p:nvPicPr>
        <p:blipFill>
          <a:blip r:embed="rId2"/>
          <a:srcRect/>
          <a:stretch>
            <a:fillRect/>
          </a:stretch>
        </p:blipFill>
        <p:spPr bwMode="auto">
          <a:xfrm>
            <a:off x="2643174" y="1928802"/>
            <a:ext cx="6347759" cy="4443431"/>
          </a:xfrm>
          <a:prstGeom prst="rect">
            <a:avLst/>
          </a:prstGeom>
          <a:noFill/>
        </p:spPr>
      </p:pic>
      <p:sp>
        <p:nvSpPr>
          <p:cNvPr id="3" name="CasellaDiTesto 2"/>
          <p:cNvSpPr txBox="1"/>
          <p:nvPr/>
        </p:nvSpPr>
        <p:spPr>
          <a:xfrm>
            <a:off x="107504" y="2241446"/>
            <a:ext cx="4384126" cy="2123658"/>
          </a:xfrm>
          <a:prstGeom prst="rect">
            <a:avLst/>
          </a:prstGeom>
          <a:noFill/>
        </p:spPr>
        <p:txBody>
          <a:bodyPr wrap="square" rtlCol="0">
            <a:spAutoFit/>
          </a:bodyPr>
          <a:lstStyle/>
          <a:p>
            <a:pPr algn="ctr"/>
            <a:r>
              <a:rPr lang="it-IT" sz="4400" b="1" i="1" dirty="0" smtClean="0">
                <a:solidFill>
                  <a:srgbClr val="000000"/>
                </a:solidFill>
                <a:latin typeface="Aharoni" pitchFamily="2" charset="-79"/>
                <a:cs typeface="Aharoni" pitchFamily="2" charset="-79"/>
              </a:rPr>
              <a:t>Portano nella vita un pesante fardello</a:t>
            </a:r>
            <a:endParaRPr lang="it-IT" sz="4400" b="1" i="1" dirty="0">
              <a:solidFill>
                <a:srgbClr val="000000"/>
              </a:solidFill>
              <a:latin typeface="Aharoni" pitchFamily="2" charset="-79"/>
              <a:cs typeface="Aharoni" pitchFamily="2" charset="-79"/>
            </a:endParaRPr>
          </a:p>
        </p:txBody>
      </p:sp>
      <p:sp>
        <p:nvSpPr>
          <p:cNvPr id="4" name="CasellaDiTesto 3"/>
          <p:cNvSpPr txBox="1"/>
          <p:nvPr/>
        </p:nvSpPr>
        <p:spPr>
          <a:xfrm>
            <a:off x="142844" y="129581"/>
            <a:ext cx="4348786" cy="584775"/>
          </a:xfrm>
          <a:prstGeom prst="rect">
            <a:avLst/>
          </a:prstGeom>
          <a:solidFill>
            <a:schemeClr val="bg1"/>
          </a:solidFill>
          <a:ln w="57150">
            <a:solidFill>
              <a:schemeClr val="accent2"/>
            </a:solidFill>
          </a:ln>
        </p:spPr>
        <p:txBody>
          <a:bodyPr wrap="square" rtlCol="0">
            <a:spAutoFit/>
          </a:bodyPr>
          <a:lstStyle/>
          <a:p>
            <a:pPr algn="ctr"/>
            <a:r>
              <a:rPr lang="it-IT" sz="3200" b="1" dirty="0" smtClean="0">
                <a:solidFill>
                  <a:srgbClr val="002060"/>
                </a:solidFill>
                <a:effectLst>
                  <a:outerShdw blurRad="38100" dist="38100" dir="2700000" algn="tl">
                    <a:srgbClr val="000000">
                      <a:alpha val="43137"/>
                    </a:srgbClr>
                  </a:outerShdw>
                </a:effectLst>
              </a:rPr>
              <a:t>Le PAURE dei genitori</a:t>
            </a:r>
            <a:endParaRPr lang="it-IT" sz="3200" b="1" dirty="0">
              <a:solidFill>
                <a:srgbClr val="002060"/>
              </a:solidFill>
              <a:effectLst>
                <a:outerShdw blurRad="38100" dist="38100" dir="2700000" algn="tl">
                  <a:srgbClr val="000000">
                    <a:alpha val="43137"/>
                  </a:srgbClr>
                </a:outerShdw>
              </a:effectLst>
            </a:endParaRPr>
          </a:p>
        </p:txBody>
      </p:sp>
      <p:sp>
        <p:nvSpPr>
          <p:cNvPr id="5" name="CasellaDiTesto 4"/>
          <p:cNvSpPr txBox="1"/>
          <p:nvPr/>
        </p:nvSpPr>
        <p:spPr>
          <a:xfrm>
            <a:off x="1714480" y="928670"/>
            <a:ext cx="7072362" cy="923330"/>
          </a:xfrm>
          <a:prstGeom prst="rect">
            <a:avLst/>
          </a:prstGeom>
          <a:solidFill>
            <a:schemeClr val="bg1"/>
          </a:solidFill>
        </p:spPr>
        <p:txBody>
          <a:bodyPr wrap="square" rtlCol="0">
            <a:spAutoFit/>
          </a:bodyPr>
          <a:lstStyle/>
          <a:p>
            <a:pPr algn="ctr">
              <a:lnSpc>
                <a:spcPct val="150000"/>
              </a:lnSpc>
            </a:pPr>
            <a:r>
              <a:rPr lang="it-IT" b="1" dirty="0" smtClean="0">
                <a:solidFill>
                  <a:srgbClr val="002060"/>
                </a:solidFill>
              </a:rPr>
              <a:t>CHE SIA TROPPO</a:t>
            </a:r>
          </a:p>
          <a:p>
            <a:pPr algn="ctr">
              <a:lnSpc>
                <a:spcPct val="150000"/>
              </a:lnSpc>
            </a:pPr>
            <a:r>
              <a:rPr lang="it-IT" b="1" dirty="0" smtClean="0">
                <a:solidFill>
                  <a:srgbClr val="002060"/>
                </a:solidFill>
              </a:rPr>
              <a:t>TROPPA RABBIA - TROPPO DOLORE – TROPPA FRAGILITA’ </a:t>
            </a:r>
            <a:endParaRPr lang="it-IT" b="1" dirty="0">
              <a:solidFill>
                <a:srgbClr val="002060"/>
              </a:solidFill>
            </a:endParaRPr>
          </a:p>
        </p:txBody>
      </p:sp>
      <p:sp>
        <p:nvSpPr>
          <p:cNvPr id="6" name="CasellaDiTesto 5"/>
          <p:cNvSpPr txBox="1"/>
          <p:nvPr/>
        </p:nvSpPr>
        <p:spPr>
          <a:xfrm>
            <a:off x="142844" y="5857892"/>
            <a:ext cx="6419896" cy="923330"/>
          </a:xfrm>
          <a:prstGeom prst="rect">
            <a:avLst/>
          </a:prstGeom>
          <a:solidFill>
            <a:schemeClr val="bg1"/>
          </a:solidFill>
        </p:spPr>
        <p:txBody>
          <a:bodyPr wrap="square" rtlCol="0">
            <a:spAutoFit/>
          </a:bodyPr>
          <a:lstStyle/>
          <a:p>
            <a:pPr algn="ctr">
              <a:lnSpc>
                <a:spcPct val="150000"/>
              </a:lnSpc>
            </a:pPr>
            <a:r>
              <a:rPr lang="it-IT" b="1" dirty="0" err="1" smtClean="0">
                <a:solidFill>
                  <a:srgbClr val="002060"/>
                </a:solidFill>
              </a:rPr>
              <a:t>DI</a:t>
            </a:r>
            <a:r>
              <a:rPr lang="it-IT" b="1" dirty="0" smtClean="0">
                <a:solidFill>
                  <a:srgbClr val="002060"/>
                </a:solidFill>
              </a:rPr>
              <a:t> NON RIUSCIRE A ‘FARE LA DIFFERENZA’ NELLA VITA DEI FIGLI</a:t>
            </a:r>
            <a:endParaRPr lang="it-IT" b="1" dirty="0">
              <a:solidFill>
                <a:srgbClr val="002060"/>
              </a:solidFill>
            </a:endParaRPr>
          </a:p>
        </p:txBody>
      </p:sp>
      <p:sp>
        <p:nvSpPr>
          <p:cNvPr id="7" name="CasellaDiTesto 6"/>
          <p:cNvSpPr txBox="1"/>
          <p:nvPr/>
        </p:nvSpPr>
        <p:spPr>
          <a:xfrm>
            <a:off x="4929190" y="142852"/>
            <a:ext cx="3929090" cy="646331"/>
          </a:xfrm>
          <a:prstGeom prst="rect">
            <a:avLst/>
          </a:prstGeom>
          <a:solidFill>
            <a:srgbClr val="FFFF00"/>
          </a:solidFill>
        </p:spPr>
        <p:txBody>
          <a:bodyPr wrap="square" rtlCol="0">
            <a:spAutoFit/>
          </a:bodyPr>
          <a:lstStyle/>
          <a:p>
            <a:pPr algn="r"/>
            <a:r>
              <a:rPr lang="it-IT" b="1" dirty="0" smtClean="0">
                <a:solidFill>
                  <a:srgbClr val="FF0000"/>
                </a:solidFill>
              </a:rPr>
              <a:t>CREDERE CHE SIA POSSIBILE</a:t>
            </a:r>
          </a:p>
          <a:p>
            <a:pPr algn="r"/>
            <a:r>
              <a:rPr lang="it-IT" b="1" dirty="0" smtClean="0">
                <a:solidFill>
                  <a:srgbClr val="FF0000"/>
                </a:solidFill>
              </a:rPr>
              <a:t>NON AVER PAURA DELLA PAURA</a:t>
            </a:r>
            <a:endParaRPr lang="it-IT" b="1"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11146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179986"/>
            <a:ext cx="8072494" cy="677246"/>
          </a:xfrm>
          <a:solidFill>
            <a:schemeClr val="bg1"/>
          </a:solidFill>
        </p:spPr>
        <p:txBody>
          <a:bodyPr>
            <a:normAutofit fontScale="90000"/>
          </a:bodyPr>
          <a:lstStyle/>
          <a:p>
            <a:r>
              <a:rPr lang="it-IT" dirty="0" smtClean="0">
                <a:solidFill>
                  <a:schemeClr val="bg2">
                    <a:lumMod val="25000"/>
                  </a:schemeClr>
                </a:solidFill>
              </a:rPr>
              <a:t>Raccontare(</a:t>
            </a:r>
            <a:r>
              <a:rPr lang="it-IT" dirty="0" err="1" smtClean="0">
                <a:solidFill>
                  <a:schemeClr val="bg2">
                    <a:lumMod val="25000"/>
                  </a:schemeClr>
                </a:solidFill>
              </a:rPr>
              <a:t>rsi</a:t>
            </a:r>
            <a:r>
              <a:rPr lang="it-IT" dirty="0" smtClean="0">
                <a:solidFill>
                  <a:schemeClr val="bg2">
                    <a:lumMod val="25000"/>
                  </a:schemeClr>
                </a:solidFill>
              </a:rPr>
              <a:t>) la propria storia</a:t>
            </a:r>
            <a:endParaRPr lang="it-IT" dirty="0">
              <a:solidFill>
                <a:schemeClr val="bg2">
                  <a:lumMod val="25000"/>
                </a:schemeClr>
              </a:solidFill>
            </a:endParaRPr>
          </a:p>
        </p:txBody>
      </p:sp>
      <p:sp>
        <p:nvSpPr>
          <p:cNvPr id="3" name="Segnaposto contenuto 2"/>
          <p:cNvSpPr>
            <a:spLocks noGrp="1"/>
          </p:cNvSpPr>
          <p:nvPr>
            <p:ph idx="1"/>
          </p:nvPr>
        </p:nvSpPr>
        <p:spPr>
          <a:xfrm>
            <a:off x="357158" y="1000108"/>
            <a:ext cx="7429552" cy="2714644"/>
          </a:xfrm>
        </p:spPr>
        <p:txBody>
          <a:bodyPr>
            <a:normAutofit/>
          </a:bodyPr>
          <a:lstStyle/>
          <a:p>
            <a:pPr>
              <a:buNone/>
            </a:pPr>
            <a:r>
              <a:rPr lang="it-IT" sz="2000" dirty="0" smtClean="0"/>
              <a:t>Un proverbio ebraico dice che Dio ha creato l’uomo per sentirgli raccontare storie. </a:t>
            </a:r>
          </a:p>
          <a:p>
            <a:pPr>
              <a:buNone/>
            </a:pPr>
            <a:r>
              <a:rPr lang="it-IT" sz="2000" dirty="0" smtClean="0"/>
              <a:t>Solo chi ha una storia può raccontarla. </a:t>
            </a:r>
          </a:p>
          <a:p>
            <a:pPr>
              <a:buNone/>
            </a:pPr>
            <a:r>
              <a:rPr lang="it-IT" sz="2000" dirty="0" smtClean="0"/>
              <a:t>Il bambino racconta la storia di papà e mamma, l’adolescente la sua, la sua unicità da scoprire e incollarsi addosso</a:t>
            </a:r>
            <a:endParaRPr lang="it-IT" sz="2000" dirty="0"/>
          </a:p>
        </p:txBody>
      </p:sp>
      <p:sp>
        <p:nvSpPr>
          <p:cNvPr id="5" name="CasellaDiTesto 4"/>
          <p:cNvSpPr txBox="1"/>
          <p:nvPr/>
        </p:nvSpPr>
        <p:spPr>
          <a:xfrm>
            <a:off x="5530334" y="4845618"/>
            <a:ext cx="2786082" cy="369332"/>
          </a:xfrm>
          <a:prstGeom prst="rect">
            <a:avLst/>
          </a:prstGeom>
          <a:solidFill>
            <a:schemeClr val="bg1"/>
          </a:solidFill>
        </p:spPr>
        <p:txBody>
          <a:bodyPr wrap="square" rtlCol="0">
            <a:spAutoFit/>
          </a:bodyPr>
          <a:lstStyle/>
          <a:p>
            <a:r>
              <a:rPr lang="it-IT" dirty="0" smtClean="0"/>
              <a:t>A volte i pezzi mancano</a:t>
            </a:r>
            <a:endParaRPr lang="it-IT" dirty="0"/>
          </a:p>
        </p:txBody>
      </p:sp>
      <p:sp>
        <p:nvSpPr>
          <p:cNvPr id="6" name="CasellaDiTesto 5"/>
          <p:cNvSpPr txBox="1"/>
          <p:nvPr/>
        </p:nvSpPr>
        <p:spPr>
          <a:xfrm>
            <a:off x="4071934" y="5640189"/>
            <a:ext cx="4714908" cy="646331"/>
          </a:xfrm>
          <a:prstGeom prst="rect">
            <a:avLst/>
          </a:prstGeom>
          <a:solidFill>
            <a:schemeClr val="bg1"/>
          </a:solidFill>
        </p:spPr>
        <p:txBody>
          <a:bodyPr wrap="square" rtlCol="0">
            <a:spAutoFit/>
          </a:bodyPr>
          <a:lstStyle/>
          <a:p>
            <a:pPr algn="r"/>
            <a:r>
              <a:rPr lang="it-IT" dirty="0" smtClean="0"/>
              <a:t>A volte i pezzi sono confusi, </a:t>
            </a:r>
          </a:p>
          <a:p>
            <a:pPr algn="r"/>
            <a:r>
              <a:rPr lang="it-IT" dirty="0" smtClean="0"/>
              <a:t>coperti (il segreto), poco chiari</a:t>
            </a:r>
            <a:endParaRPr lang="it-IT" dirty="0"/>
          </a:p>
        </p:txBody>
      </p:sp>
      <p:pic>
        <p:nvPicPr>
          <p:cNvPr id="8193" name="Picture 1"/>
          <p:cNvPicPr>
            <a:picLocks noChangeAspect="1" noChangeArrowheads="1"/>
          </p:cNvPicPr>
          <p:nvPr/>
        </p:nvPicPr>
        <p:blipFill>
          <a:blip r:embed="rId2"/>
          <a:srcRect/>
          <a:stretch>
            <a:fillRect/>
          </a:stretch>
        </p:blipFill>
        <p:spPr bwMode="auto">
          <a:xfrm>
            <a:off x="142844" y="2924945"/>
            <a:ext cx="4734972" cy="3575890"/>
          </a:xfrm>
          <a:prstGeom prst="rect">
            <a:avLst/>
          </a:prstGeom>
          <a:noFill/>
          <a:ln w="9525">
            <a:noFill/>
            <a:miter lim="800000"/>
            <a:headEnd/>
            <a:tailEnd/>
          </a:ln>
          <a:effectLst/>
        </p:spPr>
      </p:pic>
      <p:sp>
        <p:nvSpPr>
          <p:cNvPr id="8" name="CasellaDiTesto 7"/>
          <p:cNvSpPr txBox="1"/>
          <p:nvPr/>
        </p:nvSpPr>
        <p:spPr>
          <a:xfrm>
            <a:off x="214282" y="6488692"/>
            <a:ext cx="2928958" cy="369332"/>
          </a:xfrm>
          <a:prstGeom prst="rect">
            <a:avLst/>
          </a:prstGeom>
          <a:noFill/>
        </p:spPr>
        <p:txBody>
          <a:bodyPr wrap="square" rtlCol="0">
            <a:spAutoFit/>
          </a:bodyPr>
          <a:lstStyle/>
          <a:p>
            <a:r>
              <a:rPr lang="it-IT" b="1" dirty="0" smtClean="0"/>
              <a:t> Nadia </a:t>
            </a:r>
            <a:r>
              <a:rPr lang="it-IT" b="1" dirty="0" err="1" smtClean="0"/>
              <a:t>Magnabosco</a:t>
            </a:r>
            <a:endParaRPr lang="it-IT" dirty="0"/>
          </a:p>
        </p:txBody>
      </p:sp>
      <p:sp>
        <p:nvSpPr>
          <p:cNvPr id="4" name="CasellaDiTesto 3"/>
          <p:cNvSpPr txBox="1"/>
          <p:nvPr/>
        </p:nvSpPr>
        <p:spPr>
          <a:xfrm>
            <a:off x="5076056" y="3714752"/>
            <a:ext cx="3960440" cy="923330"/>
          </a:xfrm>
          <a:prstGeom prst="rect">
            <a:avLst/>
          </a:prstGeom>
          <a:solidFill>
            <a:schemeClr val="bg1"/>
          </a:solidFill>
        </p:spPr>
        <p:txBody>
          <a:bodyPr wrap="square" rtlCol="0">
            <a:spAutoFit/>
          </a:bodyPr>
          <a:lstStyle/>
          <a:p>
            <a:r>
              <a:rPr lang="it-IT" dirty="0" smtClean="0"/>
              <a:t>Mettere i pezzi della propria storia insieme, in una sequenza logica, coerente, comprensibile</a:t>
            </a: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27654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859216" cy="1143000"/>
          </a:xfrm>
        </p:spPr>
        <p:txBody>
          <a:bodyPr>
            <a:normAutofit fontScale="90000"/>
          </a:bodyPr>
          <a:lstStyle/>
          <a:p>
            <a:r>
              <a:rPr lang="it-IT" sz="2400" dirty="0" smtClean="0">
                <a:solidFill>
                  <a:schemeClr val="tx2">
                    <a:lumMod val="50000"/>
                  </a:schemeClr>
                </a:solidFill>
              </a:rPr>
              <a:t>NELLA CAMERA ERA Tutto all’aria, </a:t>
            </a:r>
            <a:r>
              <a:rPr lang="it-IT" sz="2400" dirty="0" err="1" smtClean="0">
                <a:solidFill>
                  <a:schemeClr val="tx2">
                    <a:lumMod val="50000"/>
                  </a:schemeClr>
                </a:solidFill>
              </a:rPr>
              <a:t>perche</a:t>
            </a:r>
            <a:r>
              <a:rPr lang="it-IT" sz="2400" dirty="0" smtClean="0">
                <a:solidFill>
                  <a:schemeClr val="tx2">
                    <a:lumMod val="50000"/>
                  </a:schemeClr>
                </a:solidFill>
              </a:rPr>
              <a:t>’ cercavo </a:t>
            </a:r>
            <a:br>
              <a:rPr lang="it-IT" sz="2400" dirty="0" smtClean="0">
                <a:solidFill>
                  <a:schemeClr val="tx2">
                    <a:lumMod val="50000"/>
                  </a:schemeClr>
                </a:solidFill>
              </a:rPr>
            </a:br>
            <a:r>
              <a:rPr lang="it-IT" sz="2400" dirty="0" err="1" smtClean="0">
                <a:solidFill>
                  <a:schemeClr val="tx2">
                    <a:lumMod val="50000"/>
                  </a:schemeClr>
                </a:solidFill>
              </a:rPr>
              <a:t>qualCosa</a:t>
            </a:r>
            <a:r>
              <a:rPr lang="it-IT" sz="2400" dirty="0" smtClean="0">
                <a:solidFill>
                  <a:schemeClr val="tx2">
                    <a:lumMod val="50000"/>
                  </a:schemeClr>
                </a:solidFill>
              </a:rPr>
              <a:t> che non c’è … </a:t>
            </a:r>
            <a:br>
              <a:rPr lang="it-IT" sz="2400" dirty="0" smtClean="0">
                <a:solidFill>
                  <a:schemeClr val="tx2">
                    <a:lumMod val="50000"/>
                  </a:schemeClr>
                </a:solidFill>
              </a:rPr>
            </a:br>
            <a:r>
              <a:rPr lang="it-IT" sz="2400" dirty="0" smtClean="0">
                <a:solidFill>
                  <a:schemeClr val="tx2">
                    <a:lumMod val="50000"/>
                  </a:schemeClr>
                </a:solidFill>
              </a:rPr>
              <a:t>una copia dei documenti dell’adozione. </a:t>
            </a:r>
            <a:br>
              <a:rPr lang="it-IT" sz="2400" dirty="0" smtClean="0">
                <a:solidFill>
                  <a:schemeClr val="tx2">
                    <a:lumMod val="50000"/>
                  </a:schemeClr>
                </a:solidFill>
              </a:rPr>
            </a:br>
            <a:r>
              <a:rPr lang="it-IT" sz="2400" dirty="0" smtClean="0">
                <a:solidFill>
                  <a:schemeClr val="tx2">
                    <a:lumMod val="50000"/>
                  </a:schemeClr>
                </a:solidFill>
              </a:rPr>
              <a:t>Le </a:t>
            </a:r>
            <a:r>
              <a:rPr lang="it-IT" sz="2400" dirty="0" err="1" smtClean="0">
                <a:solidFill>
                  <a:schemeClr val="tx2">
                    <a:lumMod val="50000"/>
                  </a:schemeClr>
                </a:solidFill>
              </a:rPr>
              <a:t>verita’</a:t>
            </a:r>
            <a:r>
              <a:rPr lang="it-IT" sz="2400" dirty="0" smtClean="0">
                <a:solidFill>
                  <a:schemeClr val="tx2">
                    <a:lumMod val="50000"/>
                  </a:schemeClr>
                </a:solidFill>
              </a:rPr>
              <a:t> difficili da raccontare …. </a:t>
            </a:r>
            <a:endParaRPr lang="it-IT" sz="2400" dirty="0">
              <a:solidFill>
                <a:schemeClr val="tx2">
                  <a:lumMod val="50000"/>
                </a:schemeClr>
              </a:solidFill>
            </a:endParaRPr>
          </a:p>
        </p:txBody>
      </p:sp>
      <p:sp>
        <p:nvSpPr>
          <p:cNvPr id="3" name="Segnaposto contenuto 2"/>
          <p:cNvSpPr>
            <a:spLocks noGrp="1"/>
          </p:cNvSpPr>
          <p:nvPr>
            <p:ph idx="1"/>
          </p:nvPr>
        </p:nvSpPr>
        <p:spPr>
          <a:xfrm>
            <a:off x="457200" y="1700808"/>
            <a:ext cx="8435280" cy="3547776"/>
          </a:xfrm>
          <a:solidFill>
            <a:schemeClr val="bg1"/>
          </a:solidFill>
        </p:spPr>
        <p:txBody>
          <a:bodyPr>
            <a:normAutofit lnSpcReduction="10000"/>
          </a:bodyPr>
          <a:lstStyle/>
          <a:p>
            <a:pPr marL="0" indent="0" algn="ctr">
              <a:buNone/>
            </a:pPr>
            <a:r>
              <a:rPr lang="it-IT" sz="2000" i="1" dirty="0"/>
              <a:t>«Adozione è vivere nella menzogna, dicendo alla tua famiglia che non t’importa chi siano i tuoi genitori biologici per proteggere i loro sentimenti», confida una giovane. </a:t>
            </a:r>
            <a:endParaRPr lang="it-IT" sz="2000" i="1" dirty="0" smtClean="0"/>
          </a:p>
          <a:p>
            <a:pPr marL="0" indent="0" algn="ctr">
              <a:buNone/>
            </a:pPr>
            <a:endParaRPr lang="it-IT" sz="2000" i="1" dirty="0" smtClean="0"/>
          </a:p>
          <a:p>
            <a:pPr marL="0" indent="0" algn="ctr">
              <a:buNone/>
            </a:pPr>
            <a:r>
              <a:rPr lang="it-IT" sz="2000" i="1" dirty="0" smtClean="0"/>
              <a:t>E </a:t>
            </a:r>
            <a:r>
              <a:rPr lang="it-IT" sz="2000" i="1" dirty="0"/>
              <a:t>le fa eco un’altra: «Una vita di bugie. Non vivo neppure nella mia nazione d’origine. Ero irlandese, adesso sono italiana. Lo vedo, che sono diversa: i capelli, la pelle... Me lo dice la carne</a:t>
            </a:r>
            <a:r>
              <a:rPr lang="it-IT" sz="2000" i="1" dirty="0" smtClean="0"/>
              <a:t>».</a:t>
            </a:r>
          </a:p>
          <a:p>
            <a:pPr marL="0" indent="0" algn="ctr">
              <a:buNone/>
            </a:pPr>
            <a:endParaRPr lang="it-IT" sz="2000" i="1" dirty="0"/>
          </a:p>
          <a:p>
            <a:pPr marL="0" indent="0" algn="ctr">
              <a:buNone/>
            </a:pPr>
            <a:r>
              <a:rPr lang="it-IT" sz="2000" i="1" dirty="0" smtClean="0"/>
              <a:t>Ed ancora: «mi </a:t>
            </a:r>
            <a:r>
              <a:rPr lang="it-IT" sz="2000" i="1" dirty="0"/>
              <a:t>dicono </a:t>
            </a:r>
            <a:r>
              <a:rPr lang="it-IT" sz="2000" i="1" dirty="0" smtClean="0"/>
              <a:t>che sanno solo quello </a:t>
            </a:r>
            <a:r>
              <a:rPr lang="it-IT" sz="2000" i="1" dirty="0"/>
              <a:t>che mi hanno raccontato …. </a:t>
            </a:r>
            <a:r>
              <a:rPr lang="it-IT" sz="2000" i="1" dirty="0" smtClean="0"/>
              <a:t>Ma io non ci credo. Devono sapere qualcosa, ma non vogliono dirmela» </a:t>
            </a:r>
            <a:endParaRPr lang="it-IT" sz="2000" i="1" dirty="0"/>
          </a:p>
          <a:p>
            <a:pPr marL="0" indent="0" algn="ctr">
              <a:buNone/>
            </a:pPr>
            <a:endParaRPr lang="it-IT" sz="2000" dirty="0"/>
          </a:p>
        </p:txBody>
      </p:sp>
      <p:sp>
        <p:nvSpPr>
          <p:cNvPr id="4" name="Titolo 1"/>
          <p:cNvSpPr txBox="1">
            <a:spLocks/>
          </p:cNvSpPr>
          <p:nvPr/>
        </p:nvSpPr>
        <p:spPr>
          <a:xfrm>
            <a:off x="467544" y="5373216"/>
            <a:ext cx="7239000" cy="1143000"/>
          </a:xfrm>
          <a:prstGeom prst="rect">
            <a:avLst/>
          </a:prstGeom>
        </p:spPr>
        <p:txBody>
          <a:bodyPr vert="horz" lIns="45720" tIns="0" rIns="45720" bIns="0" anchor="b" anchorCtr="0">
            <a:normAutofit fontScale="975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lstStyle>
          <a:p>
            <a:r>
              <a:rPr lang="it-IT" sz="2400" dirty="0" smtClean="0">
                <a:solidFill>
                  <a:schemeClr val="tx2">
                    <a:lumMod val="50000"/>
                  </a:schemeClr>
                </a:solidFill>
              </a:rPr>
              <a:t>A volte il segreto o l’omissione è solo nella testa del ragazzo</a:t>
            </a:r>
          </a:p>
          <a:p>
            <a:r>
              <a:rPr lang="it-IT" sz="2400" dirty="0" smtClean="0">
                <a:solidFill>
                  <a:schemeClr val="tx2">
                    <a:lumMod val="50000"/>
                  </a:schemeClr>
                </a:solidFill>
              </a:rPr>
              <a:t>Non riuscire a pensare che .. Sia tutto lì</a:t>
            </a:r>
            <a:endParaRPr lang="it-IT" sz="2400" dirty="0">
              <a:solidFill>
                <a:schemeClr val="tx2">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22638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404664"/>
            <a:ext cx="8229600" cy="5478597"/>
          </a:xfrm>
        </p:spPr>
        <p:txBody>
          <a:bodyPr>
            <a:normAutofit lnSpcReduction="10000"/>
          </a:bodyPr>
          <a:lstStyle/>
          <a:p>
            <a:pPr>
              <a:buNone/>
            </a:pPr>
            <a:r>
              <a:rPr lang="it-IT" dirty="0" smtClean="0"/>
              <a:t>Il pensiero, ormai (quasi) maturo li porta a cercare connessioni logiche, a pensare in termini di ‘causa ed effetto’</a:t>
            </a:r>
          </a:p>
          <a:p>
            <a:pPr>
              <a:buNone/>
            </a:pPr>
            <a:r>
              <a:rPr lang="it-IT" dirty="0" smtClean="0"/>
              <a:t> </a:t>
            </a:r>
          </a:p>
          <a:p>
            <a:pPr>
              <a:buNone/>
            </a:pPr>
            <a:r>
              <a:rPr lang="it-IT" i="1" dirty="0" smtClean="0"/>
              <a:t>Non basta più il racconto dell’adozione</a:t>
            </a:r>
          </a:p>
          <a:p>
            <a:pPr>
              <a:buNone/>
            </a:pPr>
            <a:r>
              <a:rPr lang="it-IT" i="1" dirty="0" smtClean="0"/>
              <a:t>Ora si tratta di raccontare l’abbandono</a:t>
            </a:r>
            <a:endParaRPr lang="it-IT" dirty="0" smtClean="0"/>
          </a:p>
          <a:p>
            <a:pPr>
              <a:buNone/>
            </a:pPr>
            <a:r>
              <a:rPr lang="it-IT" dirty="0" smtClean="0"/>
              <a:t> </a:t>
            </a:r>
          </a:p>
          <a:p>
            <a:pPr>
              <a:buNone/>
            </a:pPr>
            <a:r>
              <a:rPr lang="it-IT" dirty="0" smtClean="0"/>
              <a:t>il PERCHE’ dell’abbandono</a:t>
            </a:r>
          </a:p>
          <a:p>
            <a:pPr>
              <a:buNone/>
            </a:pPr>
            <a:endParaRPr lang="it-IT" dirty="0"/>
          </a:p>
          <a:p>
            <a:pPr>
              <a:buNone/>
            </a:pPr>
            <a:r>
              <a:rPr lang="it-IT" dirty="0" smtClean="0"/>
              <a:t>il SENSO dell’abbandono</a:t>
            </a:r>
          </a:p>
          <a:p>
            <a:pPr>
              <a:buNone/>
            </a:pPr>
            <a:endParaRPr lang="it-IT" dirty="0"/>
          </a:p>
          <a:p>
            <a:pPr>
              <a:buNone/>
            </a:pPr>
            <a:r>
              <a:rPr lang="it-IT" dirty="0" smtClean="0"/>
              <a:t>Il senso dell’INGIUSTIZIA nella vita</a:t>
            </a:r>
          </a:p>
          <a:p>
            <a:pPr>
              <a:buNone/>
            </a:pPr>
            <a:endParaRPr lang="it-IT" dirty="0"/>
          </a:p>
        </p:txBody>
      </p:sp>
      <p:sp>
        <p:nvSpPr>
          <p:cNvPr id="3" name="CasellaDiTesto 2"/>
          <p:cNvSpPr txBox="1"/>
          <p:nvPr/>
        </p:nvSpPr>
        <p:spPr bwMode="auto">
          <a:xfrm>
            <a:off x="2411760" y="5877272"/>
            <a:ext cx="5400600" cy="830997"/>
          </a:xfrm>
          <a:prstGeom prst="rect">
            <a:avLst/>
          </a:prstGeom>
          <a:noFill/>
          <a:ln w="9525">
            <a:noFill/>
            <a:miter lim="800000"/>
            <a:headEnd/>
            <a:tailEnd/>
          </a:ln>
        </p:spPr>
        <p:txBody>
          <a:bodyPr wrap="square" rtlCol="0">
            <a:spAutoFit/>
          </a:bodyPr>
          <a:lstStyle/>
          <a:p>
            <a:pPr algn="ctr"/>
            <a:r>
              <a:rPr lang="it-IT" sz="2400" dirty="0" smtClean="0">
                <a:solidFill>
                  <a:srgbClr val="002060"/>
                </a:solidFill>
              </a:rPr>
              <a:t>Oltre OGNI segreto </a:t>
            </a:r>
          </a:p>
          <a:p>
            <a:pPr algn="ctr"/>
            <a:r>
              <a:rPr lang="it-IT" sz="2400" dirty="0" smtClean="0">
                <a:solidFill>
                  <a:srgbClr val="002060"/>
                </a:solidFill>
              </a:rPr>
              <a:t>(le verità difficili da raccontare)</a:t>
            </a:r>
            <a:endParaRPr lang="it-IT" sz="2400" dirty="0">
              <a:solidFill>
                <a:srgbClr val="00206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49077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28614" y="4310766"/>
            <a:ext cx="5157766" cy="2214578"/>
          </a:xfrm>
        </p:spPr>
        <p:txBody>
          <a:bodyPr>
            <a:normAutofit fontScale="92500" lnSpcReduction="20000"/>
          </a:bodyPr>
          <a:lstStyle/>
          <a:p>
            <a:pPr>
              <a:buNone/>
            </a:pPr>
            <a:r>
              <a:rPr lang="it-IT" i="1" dirty="0" smtClean="0"/>
              <a:t>Pensate che il passato, solo perché è già stato, sia compiuto e immutabile?   Ah no, il suo abito è fatto di taffetà cangiante, e ogni volta che ci voltiamo a guardarlo lo vediamo con colori diversi</a:t>
            </a:r>
            <a:r>
              <a:rPr lang="it-IT" dirty="0" smtClean="0"/>
              <a:t> </a:t>
            </a:r>
          </a:p>
          <a:p>
            <a:pPr>
              <a:buNone/>
            </a:pPr>
            <a:endParaRPr lang="it-IT" dirty="0"/>
          </a:p>
        </p:txBody>
      </p:sp>
      <p:sp>
        <p:nvSpPr>
          <p:cNvPr id="3" name="Titolo 2"/>
          <p:cNvSpPr>
            <a:spLocks noGrp="1"/>
          </p:cNvSpPr>
          <p:nvPr>
            <p:ph type="title"/>
          </p:nvPr>
        </p:nvSpPr>
        <p:spPr>
          <a:xfrm>
            <a:off x="285720" y="3006080"/>
            <a:ext cx="4286280" cy="1143000"/>
          </a:xfrm>
        </p:spPr>
        <p:txBody>
          <a:bodyPr>
            <a:normAutofit fontScale="90000"/>
          </a:bodyPr>
          <a:lstStyle/>
          <a:p>
            <a:r>
              <a:rPr lang="it-IT" i="1" dirty="0" smtClean="0">
                <a:solidFill>
                  <a:schemeClr val="tx2">
                    <a:lumMod val="75000"/>
                  </a:schemeClr>
                </a:solidFill>
              </a:rPr>
              <a:t>MILAN KUNDERA, </a:t>
            </a:r>
            <a:br>
              <a:rPr lang="it-IT" i="1" dirty="0" smtClean="0">
                <a:solidFill>
                  <a:schemeClr val="tx2">
                    <a:lumMod val="75000"/>
                  </a:schemeClr>
                </a:solidFill>
              </a:rPr>
            </a:br>
            <a:r>
              <a:rPr lang="it-IT" i="1" dirty="0" smtClean="0">
                <a:solidFill>
                  <a:schemeClr val="tx2">
                    <a:lumMod val="75000"/>
                  </a:schemeClr>
                </a:solidFill>
              </a:rPr>
              <a:t>La vita è altrove</a:t>
            </a:r>
            <a:endParaRPr lang="it-IT" i="1" dirty="0">
              <a:solidFill>
                <a:schemeClr val="tx2">
                  <a:lumMod val="75000"/>
                </a:schemeClr>
              </a:solidFill>
            </a:endParaRPr>
          </a:p>
        </p:txBody>
      </p:sp>
      <p:sp>
        <p:nvSpPr>
          <p:cNvPr id="4" name="CasellaDiTesto 3"/>
          <p:cNvSpPr txBox="1"/>
          <p:nvPr/>
        </p:nvSpPr>
        <p:spPr>
          <a:xfrm>
            <a:off x="142844" y="71414"/>
            <a:ext cx="7929618" cy="1384995"/>
          </a:xfrm>
          <a:prstGeom prst="rect">
            <a:avLst/>
          </a:prstGeom>
          <a:noFill/>
        </p:spPr>
        <p:txBody>
          <a:bodyPr wrap="square" rtlCol="0">
            <a:spAutoFit/>
          </a:bodyPr>
          <a:lstStyle/>
          <a:p>
            <a:pPr algn="ctr">
              <a:buNone/>
            </a:pPr>
            <a:r>
              <a:rPr lang="it-IT" sz="2800" dirty="0" smtClean="0"/>
              <a:t>E questa storia, che viene raccontata </a:t>
            </a:r>
          </a:p>
          <a:p>
            <a:pPr algn="ctr">
              <a:buNone/>
            </a:pPr>
            <a:r>
              <a:rPr lang="it-IT" sz="2800" b="1" dirty="0" smtClean="0"/>
              <a:t>cambia nel tempo</a:t>
            </a:r>
            <a:r>
              <a:rPr lang="it-IT" sz="2800" dirty="0" smtClean="0"/>
              <a:t> sia per come si racconta sia per come si comprende </a:t>
            </a:r>
            <a:r>
              <a:rPr lang="it-IT" sz="2800" b="1" dirty="0" smtClean="0"/>
              <a:t>da chi l’ascolta</a:t>
            </a:r>
            <a:r>
              <a:rPr lang="it-IT" sz="2800" dirty="0" smtClean="0"/>
              <a:t>.</a:t>
            </a:r>
          </a:p>
        </p:txBody>
      </p:sp>
      <p:pic>
        <p:nvPicPr>
          <p:cNvPr id="60418" name="Picture 2"/>
          <p:cNvPicPr>
            <a:picLocks noChangeAspect="1" noChangeArrowheads="1"/>
          </p:cNvPicPr>
          <p:nvPr/>
        </p:nvPicPr>
        <p:blipFill>
          <a:blip r:embed="rId2"/>
          <a:srcRect/>
          <a:stretch>
            <a:fillRect/>
          </a:stretch>
        </p:blipFill>
        <p:spPr bwMode="auto">
          <a:xfrm>
            <a:off x="5424065" y="1500174"/>
            <a:ext cx="3505653" cy="4929222"/>
          </a:xfrm>
          <a:prstGeom prst="rect">
            <a:avLst/>
          </a:prstGeom>
          <a:noFill/>
          <a:ln w="9525">
            <a:noFill/>
            <a:miter lim="800000"/>
            <a:headEnd/>
            <a:tailEnd/>
          </a:ln>
          <a:effectLst/>
        </p:spPr>
      </p:pic>
      <p:sp>
        <p:nvSpPr>
          <p:cNvPr id="6" name="CasellaDiTesto 5"/>
          <p:cNvSpPr txBox="1"/>
          <p:nvPr/>
        </p:nvSpPr>
        <p:spPr bwMode="auto">
          <a:xfrm>
            <a:off x="6228184" y="6357958"/>
            <a:ext cx="2000264" cy="461665"/>
          </a:xfrm>
          <a:prstGeom prst="rect">
            <a:avLst/>
          </a:prstGeom>
          <a:noFill/>
          <a:ln w="9525">
            <a:noFill/>
            <a:miter lim="800000"/>
            <a:headEnd/>
            <a:tailEnd/>
          </a:ln>
        </p:spPr>
        <p:txBody>
          <a:bodyPr wrap="square" rtlCol="0">
            <a:spAutoFit/>
          </a:bodyPr>
          <a:lstStyle/>
          <a:p>
            <a:pPr algn="ctr"/>
            <a:r>
              <a:rPr lang="it-IT" sz="2400" i="1" dirty="0" smtClean="0">
                <a:solidFill>
                  <a:srgbClr val="002060"/>
                </a:solidFill>
              </a:rPr>
              <a:t>Ascoltarsi</a:t>
            </a:r>
            <a:endParaRPr lang="it-IT" sz="2400" i="1" dirty="0">
              <a:solidFill>
                <a:srgbClr val="002060"/>
              </a:solidFill>
            </a:endParaRPr>
          </a:p>
        </p:txBody>
      </p:sp>
      <p:sp>
        <p:nvSpPr>
          <p:cNvPr id="5" name="CasellaDiTesto 4"/>
          <p:cNvSpPr txBox="1"/>
          <p:nvPr/>
        </p:nvSpPr>
        <p:spPr bwMode="auto">
          <a:xfrm>
            <a:off x="395536" y="1628800"/>
            <a:ext cx="2664296" cy="646331"/>
          </a:xfrm>
          <a:prstGeom prst="rect">
            <a:avLst/>
          </a:prstGeom>
          <a:solidFill>
            <a:srgbClr val="FFCC00"/>
          </a:solidFill>
          <a:ln w="9525">
            <a:noFill/>
            <a:miter lim="800000"/>
            <a:headEnd/>
            <a:tailEnd/>
          </a:ln>
        </p:spPr>
        <p:txBody>
          <a:bodyPr wrap="square" rtlCol="0">
            <a:spAutoFit/>
          </a:bodyPr>
          <a:lstStyle/>
          <a:p>
            <a:pPr algn="ctr"/>
            <a:r>
              <a:rPr lang="it-IT" sz="3600" dirty="0" smtClean="0">
                <a:solidFill>
                  <a:srgbClr val="002060"/>
                </a:solidFill>
                <a:latin typeface="Arial Black" pitchFamily="34" charset="0"/>
              </a:rPr>
              <a:t>INSIEME</a:t>
            </a:r>
            <a:endParaRPr lang="it-IT" sz="3600" dirty="0">
              <a:solidFill>
                <a:srgbClr val="002060"/>
              </a:solidFill>
              <a:latin typeface="Arial Black"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70392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descr="radici">
            <a:hlinkClick r:id="rId2"/>
          </p:cNvPr>
          <p:cNvPicPr>
            <a:picLocks noChangeAspect="1" noChangeArrowheads="1"/>
          </p:cNvPicPr>
          <p:nvPr/>
        </p:nvPicPr>
        <p:blipFill>
          <a:blip r:embed="rId3"/>
          <a:srcRect/>
          <a:stretch>
            <a:fillRect/>
          </a:stretch>
        </p:blipFill>
        <p:spPr bwMode="auto">
          <a:xfrm>
            <a:off x="428596" y="1757379"/>
            <a:ext cx="5905500" cy="4171951"/>
          </a:xfrm>
          <a:prstGeom prst="rect">
            <a:avLst/>
          </a:prstGeom>
          <a:noFill/>
        </p:spPr>
      </p:pic>
      <p:sp>
        <p:nvSpPr>
          <p:cNvPr id="4" name="CasellaDiTesto 3"/>
          <p:cNvSpPr txBox="1"/>
          <p:nvPr/>
        </p:nvSpPr>
        <p:spPr>
          <a:xfrm>
            <a:off x="3535200" y="4941168"/>
            <a:ext cx="5429288" cy="1754326"/>
          </a:xfrm>
          <a:prstGeom prst="rect">
            <a:avLst/>
          </a:prstGeom>
          <a:solidFill>
            <a:schemeClr val="accent3">
              <a:lumMod val="75000"/>
              <a:alpha val="58039"/>
            </a:schemeClr>
          </a:solidFill>
        </p:spPr>
        <p:txBody>
          <a:bodyPr wrap="square" rtlCol="0">
            <a:spAutoFit/>
          </a:bodyPr>
          <a:lstStyle/>
          <a:p>
            <a:pPr lvl="0" eaLnBrk="0" fontAlgn="base" hangingPunct="0">
              <a:spcBef>
                <a:spcPct val="0"/>
              </a:spcBef>
              <a:spcAft>
                <a:spcPct val="0"/>
              </a:spcAft>
            </a:pPr>
            <a:r>
              <a:rPr lang="it-IT" i="1" dirty="0" smtClean="0">
                <a:solidFill>
                  <a:schemeClr val="bg1"/>
                </a:solidFill>
                <a:latin typeface="inherit"/>
                <a:cs typeface="Arial" pitchFamily="34" charset="0"/>
              </a:rPr>
              <a:t>L’appartenenza</a:t>
            </a:r>
            <a:r>
              <a:rPr lang="it-IT" dirty="0" smtClean="0">
                <a:solidFill>
                  <a:schemeClr val="bg1"/>
                </a:solidFill>
                <a:latin typeface="inherit"/>
                <a:cs typeface="Arial" pitchFamily="34" charset="0"/>
              </a:rPr>
              <a:t/>
            </a:r>
            <a:br>
              <a:rPr lang="it-IT" dirty="0" smtClean="0">
                <a:solidFill>
                  <a:schemeClr val="bg1"/>
                </a:solidFill>
                <a:latin typeface="inherit"/>
                <a:cs typeface="Arial" pitchFamily="34" charset="0"/>
              </a:rPr>
            </a:br>
            <a:r>
              <a:rPr lang="it-IT" i="1" dirty="0" smtClean="0">
                <a:solidFill>
                  <a:schemeClr val="bg1"/>
                </a:solidFill>
                <a:latin typeface="inherit"/>
                <a:cs typeface="Arial" pitchFamily="34" charset="0"/>
              </a:rPr>
              <a:t>non è il conforto di un normale voler bene …</a:t>
            </a:r>
            <a:r>
              <a:rPr lang="it-IT" dirty="0" smtClean="0">
                <a:solidFill>
                  <a:schemeClr val="bg1"/>
                </a:solidFill>
                <a:latin typeface="inherit"/>
                <a:cs typeface="Arial" pitchFamily="34" charset="0"/>
              </a:rPr>
              <a:t/>
            </a:r>
            <a:br>
              <a:rPr lang="it-IT" dirty="0" smtClean="0">
                <a:solidFill>
                  <a:schemeClr val="bg1"/>
                </a:solidFill>
                <a:latin typeface="inherit"/>
                <a:cs typeface="Arial" pitchFamily="34" charset="0"/>
              </a:rPr>
            </a:br>
            <a:r>
              <a:rPr lang="it-IT" i="1" dirty="0" smtClean="0">
                <a:solidFill>
                  <a:schemeClr val="bg1"/>
                </a:solidFill>
                <a:latin typeface="inherit"/>
                <a:cs typeface="Arial" pitchFamily="34" charset="0"/>
              </a:rPr>
              <a:t>non è il consenso a un’apparente aggregazione …</a:t>
            </a:r>
          </a:p>
          <a:p>
            <a:pPr lvl="0" eaLnBrk="0" fontAlgn="base" hangingPunct="0">
              <a:spcBef>
                <a:spcPct val="0"/>
              </a:spcBef>
              <a:spcAft>
                <a:spcPct val="0"/>
              </a:spcAft>
            </a:pPr>
            <a:r>
              <a:rPr lang="it-IT" b="1" i="1" dirty="0" smtClean="0">
                <a:solidFill>
                  <a:schemeClr val="bg1"/>
                </a:solidFill>
                <a:latin typeface="inherit"/>
                <a:cs typeface="Arial" pitchFamily="34" charset="0"/>
              </a:rPr>
              <a:t>l’appartenenza </a:t>
            </a:r>
          </a:p>
          <a:p>
            <a:pPr lvl="0" eaLnBrk="0" fontAlgn="base" hangingPunct="0">
              <a:spcBef>
                <a:spcPct val="0"/>
              </a:spcBef>
              <a:spcAft>
                <a:spcPct val="0"/>
              </a:spcAft>
            </a:pPr>
            <a:r>
              <a:rPr lang="it-IT" b="1" i="1" dirty="0" smtClean="0">
                <a:solidFill>
                  <a:schemeClr val="bg1"/>
                </a:solidFill>
                <a:latin typeface="inherit"/>
                <a:cs typeface="Arial" pitchFamily="34" charset="0"/>
              </a:rPr>
              <a:t>è avere gli altri dentro di sé.</a:t>
            </a:r>
            <a:endParaRPr lang="it-IT" b="1" dirty="0" smtClean="0">
              <a:solidFill>
                <a:schemeClr val="bg1"/>
              </a:solidFill>
              <a:latin typeface="Arial" pitchFamily="34" charset="0"/>
              <a:cs typeface="Arial" pitchFamily="34" charset="0"/>
            </a:endParaRPr>
          </a:p>
          <a:p>
            <a:pPr lvl="0" eaLnBrk="0" fontAlgn="base" hangingPunct="0">
              <a:spcBef>
                <a:spcPct val="0"/>
              </a:spcBef>
              <a:spcAft>
                <a:spcPct val="0"/>
              </a:spcAft>
            </a:pPr>
            <a:r>
              <a:rPr lang="it-IT" sz="1600" b="1" dirty="0" smtClean="0">
                <a:solidFill>
                  <a:schemeClr val="bg1"/>
                </a:solidFill>
                <a:latin typeface="inherit"/>
                <a:cs typeface="Arial" pitchFamily="34" charset="0"/>
              </a:rPr>
              <a:t>- </a:t>
            </a:r>
            <a:r>
              <a:rPr lang="it-IT" sz="1600" dirty="0" smtClean="0">
                <a:solidFill>
                  <a:schemeClr val="bg1"/>
                </a:solidFill>
                <a:latin typeface="inherit"/>
                <a:cs typeface="Arial" pitchFamily="34" charset="0"/>
              </a:rPr>
              <a:t>Canzone dell’appartenenza,</a:t>
            </a:r>
            <a:r>
              <a:rPr lang="it-IT" sz="1600" b="1" dirty="0" smtClean="0">
                <a:solidFill>
                  <a:schemeClr val="bg1"/>
                </a:solidFill>
                <a:latin typeface="inherit"/>
                <a:cs typeface="Arial" pitchFamily="34" charset="0"/>
              </a:rPr>
              <a:t> Giorgio Gaber</a:t>
            </a:r>
            <a:endParaRPr lang="it-IT" sz="1600" dirty="0" smtClean="0">
              <a:solidFill>
                <a:schemeClr val="bg1"/>
              </a:solidFill>
              <a:latin typeface="inherit"/>
              <a:cs typeface="Arial" pitchFamily="34" charset="0"/>
            </a:endParaRPr>
          </a:p>
        </p:txBody>
      </p:sp>
      <p:sp>
        <p:nvSpPr>
          <p:cNvPr id="6147" name="Rectangle 3"/>
          <p:cNvSpPr>
            <a:spLocks noChangeArrowheads="1"/>
          </p:cNvSpPr>
          <p:nvPr/>
        </p:nvSpPr>
        <p:spPr bwMode="auto">
          <a:xfrm>
            <a:off x="357190" y="109815"/>
            <a:ext cx="8358214" cy="156966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Nel capire </a:t>
            </a:r>
            <a:r>
              <a:rPr kumimoji="0" lang="it-IT"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chi sono</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 nella possibilit</a:t>
            </a:r>
            <a:r>
              <a:rPr kumimoji="0" lang="it-IT" sz="2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 proiettarsi nel </a:t>
            </a:r>
            <a:r>
              <a:rPr kumimoji="0" lang="it-IT" sz="2400" b="1" i="0" u="none" strike="noStrike" cap="none" normalizeH="0" baseline="0" dirty="0" smtClean="0">
                <a:ln>
                  <a:noFill/>
                </a:ln>
                <a:effectLst/>
                <a:latin typeface="Times New Roman" pitchFamily="18" charset="0"/>
                <a:ea typeface="Calibri" pitchFamily="34" charset="0"/>
                <a:cs typeface="Times New Roman" pitchFamily="18" charset="0"/>
              </a:rPr>
              <a:t>futuro</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dunque, </a:t>
            </a:r>
            <a:r>
              <a:rPr kumimoji="0" lang="it-IT"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necessario una rilettura della mia </a:t>
            </a:r>
            <a:r>
              <a:rPr kumimoji="0" lang="it-IT"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storia</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che permetta, attraverso un processo di </a:t>
            </a:r>
            <a:r>
              <a:rPr kumimoji="0" lang="it-IT" sz="2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continuit</a:t>
            </a:r>
            <a:r>
              <a:rPr kumimoji="0" lang="it-IT" sz="2400" b="1" i="0" u="sng"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 riconoscermi nel presente e ricordarmi nel passato</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79006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3">
            <a:hlinkClick r:id="rId2" action="ppaction://hlinkfile"/>
          </p:cNvPr>
          <p:cNvPicPr>
            <a:picLocks noChangeAspect="1" noChangeArrowheads="1"/>
          </p:cNvPicPr>
          <p:nvPr/>
        </p:nvPicPr>
        <p:blipFill>
          <a:blip r:embed="rId3"/>
          <a:srcRect/>
          <a:stretch>
            <a:fillRect/>
          </a:stretch>
        </p:blipFill>
        <p:spPr bwMode="auto">
          <a:xfrm>
            <a:off x="214282" y="71438"/>
            <a:ext cx="8786874" cy="6715148"/>
          </a:xfrm>
          <a:prstGeom prst="rect">
            <a:avLst/>
          </a:prstGeom>
          <a:noFill/>
          <a:ln w="9525">
            <a:noFill/>
            <a:miter lim="800000"/>
            <a:headEnd/>
            <a:tailEnd/>
          </a:ln>
          <a:effectLst/>
        </p:spPr>
      </p:pic>
      <p:sp>
        <p:nvSpPr>
          <p:cNvPr id="4" name="Segnaposto contenuto 3"/>
          <p:cNvSpPr>
            <a:spLocks noGrp="1"/>
          </p:cNvSpPr>
          <p:nvPr>
            <p:ph idx="1"/>
          </p:nvPr>
        </p:nvSpPr>
        <p:spPr>
          <a:xfrm>
            <a:off x="285720" y="6143644"/>
            <a:ext cx="8229600" cy="518912"/>
          </a:xfrm>
        </p:spPr>
        <p:txBody>
          <a:bodyPr/>
          <a:lstStyle/>
          <a:p>
            <a:r>
              <a:rPr lang="it-IT" dirty="0" smtClean="0">
                <a:hlinkClick r:id="rId2" action="ppaction://hlinkfile"/>
              </a:rPr>
              <a:t>Il Peso Della Valigia </a:t>
            </a:r>
            <a:r>
              <a:rPr lang="it-IT" dirty="0" err="1" smtClean="0">
                <a:hlinkClick r:id="rId2" action="ppaction://hlinkfile"/>
              </a:rPr>
              <a:t>Ligabue.flv</a:t>
            </a:r>
            <a:endParaRPr lang="it-IT" dirty="0">
              <a:hlinkClick r:id="rId2" action="ppaction://hlinkfile"/>
            </a:endParaRPr>
          </a:p>
        </p:txBody>
      </p:sp>
      <p:pic>
        <p:nvPicPr>
          <p:cNvPr id="6" name="Picture 3" descr="ho-intrato-mio-figlio"/>
          <p:cNvPicPr>
            <a:picLocks noChangeAspect="1" noChangeArrowheads="1"/>
          </p:cNvPicPr>
          <p:nvPr/>
        </p:nvPicPr>
        <p:blipFill>
          <a:blip r:embed="rId4"/>
          <a:srcRect/>
          <a:stretch>
            <a:fillRect/>
          </a:stretch>
        </p:blipFill>
        <p:spPr bwMode="auto">
          <a:xfrm>
            <a:off x="5286380" y="1195151"/>
            <a:ext cx="3595681" cy="2519601"/>
          </a:xfrm>
          <a:prstGeom prst="rect">
            <a:avLst/>
          </a:prstGeom>
          <a:noFill/>
          <a:ln w="9525">
            <a:noFill/>
            <a:miter lim="800000"/>
            <a:headEnd/>
            <a:tailEnd/>
          </a:ln>
        </p:spPr>
      </p:pic>
      <p:sp>
        <p:nvSpPr>
          <p:cNvPr id="7" name="CasellaDiTesto 6"/>
          <p:cNvSpPr txBox="1"/>
          <p:nvPr/>
        </p:nvSpPr>
        <p:spPr>
          <a:xfrm>
            <a:off x="2000232" y="137204"/>
            <a:ext cx="6572296" cy="1077218"/>
          </a:xfrm>
          <a:prstGeom prst="rect">
            <a:avLst/>
          </a:prstGeom>
          <a:noFill/>
        </p:spPr>
        <p:txBody>
          <a:bodyPr wrap="square" rtlCol="0">
            <a:spAutoFit/>
          </a:bodyPr>
          <a:lstStyle/>
          <a:p>
            <a:pPr algn="r"/>
            <a:r>
              <a:rPr lang="it-IT" sz="3200" b="1" dirty="0" smtClean="0"/>
              <a:t>Ho incontrato mio figlio </a:t>
            </a:r>
          </a:p>
          <a:p>
            <a:pPr algn="r"/>
            <a:r>
              <a:rPr lang="it-IT" sz="3200" i="1" dirty="0" smtClean="0"/>
              <a:t>trascinava una valigia pesante</a:t>
            </a:r>
            <a:endParaRPr lang="it-IT" sz="3200"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01243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2"/>
          <a:srcRect/>
          <a:stretch>
            <a:fillRect/>
          </a:stretch>
        </p:blipFill>
        <p:spPr bwMode="auto">
          <a:xfrm>
            <a:off x="4286248" y="642918"/>
            <a:ext cx="4500594" cy="4643470"/>
          </a:xfrm>
          <a:prstGeom prst="rect">
            <a:avLst/>
          </a:prstGeom>
          <a:solidFill>
            <a:srgbClr val="000000"/>
          </a:solidFill>
          <a:ln w="9525">
            <a:noFill/>
            <a:miter lim="800000"/>
            <a:headEnd/>
            <a:tailEnd/>
          </a:ln>
          <a:effectLst/>
        </p:spPr>
      </p:pic>
      <p:sp>
        <p:nvSpPr>
          <p:cNvPr id="5" name="CasellaDiTesto 4"/>
          <p:cNvSpPr txBox="1"/>
          <p:nvPr/>
        </p:nvSpPr>
        <p:spPr>
          <a:xfrm>
            <a:off x="500034" y="1000108"/>
            <a:ext cx="6143668" cy="4832092"/>
          </a:xfrm>
          <a:prstGeom prst="rect">
            <a:avLst/>
          </a:prstGeom>
          <a:solidFill>
            <a:srgbClr val="DEF5FA">
              <a:alpha val="38824"/>
            </a:srgbClr>
          </a:solidFill>
        </p:spPr>
        <p:txBody>
          <a:bodyPr wrap="square" rtlCol="0">
            <a:spAutoFit/>
          </a:bodyPr>
          <a:lstStyle/>
          <a:p>
            <a:r>
              <a:rPr lang="it-IT" sz="4400" dirty="0" smtClean="0"/>
              <a:t>Ti aiuterò io ad aprire la tua valigia</a:t>
            </a:r>
          </a:p>
          <a:p>
            <a:endParaRPr lang="it-IT" sz="4400" dirty="0" smtClean="0"/>
          </a:p>
          <a:p>
            <a:r>
              <a:rPr lang="it-IT" sz="4400" dirty="0" smtClean="0"/>
              <a:t>E dentro, vedrai, ci troveremo solo    	</a:t>
            </a:r>
            <a:r>
              <a:rPr lang="it-IT" sz="4400" i="1" dirty="0" smtClean="0"/>
              <a:t>alcune farfalle più dure a morire</a:t>
            </a:r>
            <a:endParaRPr lang="it-IT" sz="4400" i="1" dirty="0"/>
          </a:p>
        </p:txBody>
      </p:sp>
      <p:sp>
        <p:nvSpPr>
          <p:cNvPr id="2" name="CasellaDiTesto 1"/>
          <p:cNvSpPr txBox="1"/>
          <p:nvPr/>
        </p:nvSpPr>
        <p:spPr bwMode="auto">
          <a:xfrm>
            <a:off x="107504" y="116631"/>
            <a:ext cx="3744416" cy="461665"/>
          </a:xfrm>
          <a:prstGeom prst="rect">
            <a:avLst/>
          </a:prstGeom>
          <a:solidFill>
            <a:srgbClr val="FFCC00"/>
          </a:solidFill>
          <a:ln w="9525">
            <a:noFill/>
            <a:miter lim="800000"/>
            <a:headEnd/>
            <a:tailEnd/>
          </a:ln>
        </p:spPr>
        <p:txBody>
          <a:bodyPr wrap="square" rtlCol="0">
            <a:spAutoFit/>
          </a:bodyPr>
          <a:lstStyle/>
          <a:p>
            <a:pPr algn="ctr"/>
            <a:r>
              <a:rPr lang="it-IT" sz="2400" b="1" dirty="0" smtClean="0">
                <a:solidFill>
                  <a:srgbClr val="002060"/>
                </a:solidFill>
                <a:latin typeface="Arial Black" pitchFamily="34" charset="0"/>
              </a:rPr>
              <a:t>Se me lo permetti …. </a:t>
            </a:r>
            <a:endParaRPr lang="it-IT" sz="2400" b="1" dirty="0">
              <a:solidFill>
                <a:srgbClr val="002060"/>
              </a:solidFill>
              <a:latin typeface="Arial Black" pitchFamily="34" charset="0"/>
            </a:endParaRPr>
          </a:p>
        </p:txBody>
      </p:sp>
      <p:sp>
        <p:nvSpPr>
          <p:cNvPr id="6" name="CasellaDiTesto 5"/>
          <p:cNvSpPr txBox="1"/>
          <p:nvPr/>
        </p:nvSpPr>
        <p:spPr bwMode="auto">
          <a:xfrm>
            <a:off x="5311554" y="5949280"/>
            <a:ext cx="2664296" cy="646331"/>
          </a:xfrm>
          <a:prstGeom prst="rect">
            <a:avLst/>
          </a:prstGeom>
          <a:solidFill>
            <a:srgbClr val="FFCC00"/>
          </a:solidFill>
          <a:ln w="9525">
            <a:noFill/>
            <a:miter lim="800000"/>
            <a:headEnd/>
            <a:tailEnd/>
          </a:ln>
        </p:spPr>
        <p:txBody>
          <a:bodyPr wrap="square" rtlCol="0">
            <a:spAutoFit/>
          </a:bodyPr>
          <a:lstStyle/>
          <a:p>
            <a:pPr algn="ctr"/>
            <a:r>
              <a:rPr lang="it-IT" sz="3600" dirty="0" smtClean="0">
                <a:solidFill>
                  <a:srgbClr val="002060"/>
                </a:solidFill>
                <a:latin typeface="Arial Black" pitchFamily="34" charset="0"/>
              </a:rPr>
              <a:t>INSIEME</a:t>
            </a:r>
            <a:endParaRPr lang="it-IT" sz="3600" dirty="0">
              <a:solidFill>
                <a:srgbClr val="002060"/>
              </a:solidFill>
              <a:latin typeface="Arial Black"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54521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olo 2"/>
          <p:cNvSpPr txBox="1">
            <a:spLocks noGrp="1"/>
          </p:cNvSpPr>
          <p:nvPr>
            <p:ph idx="1"/>
          </p:nvPr>
        </p:nvSpPr>
        <p:spPr>
          <a:xfrm>
            <a:off x="642910" y="1011572"/>
            <a:ext cx="7239000" cy="4846320"/>
          </a:xfrm>
          <a:prstGeom prst="rect">
            <a:avLst/>
          </a:prstGeom>
          <a:solidFill>
            <a:schemeClr val="bg1"/>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5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Bradley Hand ITC" pitchFamily="66" charset="0"/>
                <a:ea typeface="+mj-ea"/>
                <a:cs typeface="+mj-cs"/>
              </a:rPr>
              <a:t>Non temere i momenti difficili, il meglio viene da lì</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5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Bradley Hand ITC" pitchFamily="66" charset="0"/>
                <a:ea typeface="+mj-ea"/>
                <a:cs typeface="+mj-cs"/>
              </a:rPr>
              <a:t/>
            </a:r>
            <a:br>
              <a:rPr kumimoji="0" lang="it-IT" sz="5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Bradley Hand ITC" pitchFamily="66" charset="0"/>
                <a:ea typeface="+mj-ea"/>
                <a:cs typeface="+mj-cs"/>
              </a:rPr>
            </a:br>
            <a:r>
              <a:rPr kumimoji="0" lang="it-IT" sz="5400" b="1" i="1"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Bradley Hand ITC" pitchFamily="66" charset="0"/>
                <a:ea typeface="+mj-ea"/>
                <a:cs typeface="+mj-cs"/>
              </a:rPr>
              <a:t>Rita Levi Montalcini</a:t>
            </a:r>
            <a:endParaRPr kumimoji="0" lang="it-IT" sz="5400" b="1" i="1"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Bradley Hand ITC" pitchFamily="66" charset="0"/>
              <a:ea typeface="+mj-ea"/>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34957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483768" y="764704"/>
            <a:ext cx="4104456" cy="4104456"/>
          </a:xfrm>
          <a:prstGeom prst="rect">
            <a:avLst/>
          </a:prstGeom>
          <a:noFill/>
          <a:ln w="9525">
            <a:noFill/>
            <a:miter lim="800000"/>
            <a:headEnd/>
            <a:tailEnd/>
          </a:ln>
          <a:effectLst/>
        </p:spPr>
      </p:pic>
      <p:sp>
        <p:nvSpPr>
          <p:cNvPr id="8" name="CasellaDiTesto 7"/>
          <p:cNvSpPr txBox="1"/>
          <p:nvPr/>
        </p:nvSpPr>
        <p:spPr>
          <a:xfrm>
            <a:off x="71438" y="71414"/>
            <a:ext cx="3286116" cy="523220"/>
          </a:xfrm>
          <a:prstGeom prst="rect">
            <a:avLst/>
          </a:prstGeom>
          <a:solidFill>
            <a:schemeClr val="bg1"/>
          </a:solidFill>
        </p:spPr>
        <p:txBody>
          <a:bodyPr wrap="square" rtlCol="0">
            <a:spAutoFit/>
          </a:bodyPr>
          <a:lstStyle/>
          <a:p>
            <a:pPr algn="ctr"/>
            <a:r>
              <a:rPr lang="it-IT" sz="2800" dirty="0" smtClean="0">
                <a:solidFill>
                  <a:schemeClr val="bg2">
                    <a:lumMod val="25000"/>
                  </a:schemeClr>
                </a:solidFill>
                <a:latin typeface="Bodoni MT Black" pitchFamily="18" charset="0"/>
              </a:rPr>
              <a:t>RABBIA</a:t>
            </a:r>
            <a:endParaRPr lang="it-IT" sz="2800" dirty="0">
              <a:solidFill>
                <a:schemeClr val="bg2">
                  <a:lumMod val="25000"/>
                </a:schemeClr>
              </a:solidFill>
              <a:latin typeface="Bodoni MT Black" pitchFamily="18" charset="0"/>
            </a:endParaRPr>
          </a:p>
        </p:txBody>
      </p:sp>
      <p:sp>
        <p:nvSpPr>
          <p:cNvPr id="9" name="Titolo 1"/>
          <p:cNvSpPr txBox="1">
            <a:spLocks/>
          </p:cNvSpPr>
          <p:nvPr/>
        </p:nvSpPr>
        <p:spPr>
          <a:xfrm>
            <a:off x="1475656" y="5155902"/>
            <a:ext cx="6881810" cy="1143008"/>
          </a:xfrm>
          <a:prstGeom prst="rect">
            <a:avLst/>
          </a:prstGeom>
          <a:solidFill>
            <a:schemeClr val="bg1">
              <a:lumMod val="75000"/>
            </a:schemeClr>
          </a:solidFill>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all" spc="0" normalizeH="0" baseline="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mj-lt"/>
                <a:ea typeface="+mj-ea"/>
                <a:cs typeface="+mj-cs"/>
              </a:rPr>
              <a:t>L'adolescenza è l'epoca in cui l'esperienza la si conquista a morsi </a:t>
            </a:r>
            <a:r>
              <a:rPr kumimoji="0" lang="it-IT" sz="1800" b="1" i="1" u="none" strike="noStrike" kern="1200" cap="all" spc="0" normalizeH="0" baseline="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mj-lt"/>
                <a:ea typeface="+mj-ea"/>
                <a:cs typeface="+mj-cs"/>
              </a:rPr>
              <a:t>Jack London</a:t>
            </a:r>
            <a:endParaRPr kumimoji="0" lang="it-IT"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 name="CasellaDiTesto 6"/>
          <p:cNvSpPr txBox="1"/>
          <p:nvPr/>
        </p:nvSpPr>
        <p:spPr>
          <a:xfrm>
            <a:off x="142844" y="71414"/>
            <a:ext cx="8643998" cy="1754326"/>
          </a:xfrm>
          <a:prstGeom prst="rect">
            <a:avLst/>
          </a:prstGeom>
          <a:solidFill>
            <a:schemeClr val="bg1"/>
          </a:solidFill>
        </p:spPr>
        <p:txBody>
          <a:bodyPr wrap="square" rtlCol="0">
            <a:spAutoFit/>
          </a:bodyPr>
          <a:lstStyle/>
          <a:p>
            <a:r>
              <a:rPr lang="it-IT" sz="3600" b="1" i="1" u="sng" dirty="0" smtClean="0">
                <a:solidFill>
                  <a:schemeClr val="accent1">
                    <a:lumMod val="50000"/>
                  </a:schemeClr>
                </a:solidFill>
              </a:rPr>
              <a:t>IL TEMPO</a:t>
            </a:r>
          </a:p>
          <a:p>
            <a:r>
              <a:rPr lang="it-IT" sz="3600" b="1" i="1" dirty="0" smtClean="0">
                <a:solidFill>
                  <a:schemeClr val="accent1">
                    <a:lumMod val="50000"/>
                  </a:schemeClr>
                </a:solidFill>
              </a:rPr>
              <a:t>della transizione, della metamorfosi</a:t>
            </a:r>
          </a:p>
          <a:p>
            <a:r>
              <a:rPr lang="it-IT" sz="3600" b="1" i="1" dirty="0" smtClean="0">
                <a:solidFill>
                  <a:schemeClr val="accent1">
                    <a:lumMod val="50000"/>
                  </a:schemeClr>
                </a:solidFill>
              </a:rPr>
              <a:t>Ovvero </a:t>
            </a:r>
            <a:r>
              <a:rPr lang="it-IT" sz="3600" b="1" i="1" dirty="0" err="1" smtClean="0">
                <a:solidFill>
                  <a:schemeClr val="accent1">
                    <a:lumMod val="50000"/>
                  </a:schemeClr>
                </a:solidFill>
              </a:rPr>
              <a:t>…vivere</a:t>
            </a:r>
            <a:r>
              <a:rPr lang="it-IT" sz="3600" b="1" i="1" dirty="0" smtClean="0">
                <a:solidFill>
                  <a:schemeClr val="accent1">
                    <a:lumMod val="50000"/>
                  </a:schemeClr>
                </a:solidFill>
              </a:rPr>
              <a:t> nella TERRA </a:t>
            </a:r>
            <a:r>
              <a:rPr lang="it-IT" sz="3600" b="1" i="1" dirty="0" err="1" smtClean="0">
                <a:solidFill>
                  <a:schemeClr val="accent1">
                    <a:lumMod val="50000"/>
                  </a:schemeClr>
                </a:solidFill>
              </a:rPr>
              <a:t>DI</a:t>
            </a:r>
            <a:r>
              <a:rPr lang="it-IT" sz="3600" b="1" i="1" dirty="0" smtClean="0">
                <a:solidFill>
                  <a:schemeClr val="accent1">
                    <a:lumMod val="50000"/>
                  </a:schemeClr>
                </a:solidFill>
              </a:rPr>
              <a:t> MEZZO</a:t>
            </a:r>
            <a:endParaRPr lang="it-IT" sz="3600" b="1" i="1" dirty="0">
              <a:solidFill>
                <a:schemeClr val="accent1">
                  <a:lumMod val="50000"/>
                </a:schemeClr>
              </a:solidFill>
            </a:endParaRPr>
          </a:p>
        </p:txBody>
      </p:sp>
      <p:pic>
        <p:nvPicPr>
          <p:cNvPr id="41986" name="Picture 2"/>
          <p:cNvPicPr>
            <a:picLocks noChangeAspect="1" noChangeArrowheads="1"/>
          </p:cNvPicPr>
          <p:nvPr/>
        </p:nvPicPr>
        <p:blipFill>
          <a:blip r:embed="rId2"/>
          <a:srcRect/>
          <a:stretch>
            <a:fillRect/>
          </a:stretch>
        </p:blipFill>
        <p:spPr bwMode="auto">
          <a:xfrm>
            <a:off x="1445309" y="2060848"/>
            <a:ext cx="6039068" cy="2071702"/>
          </a:xfrm>
          <a:prstGeom prst="rect">
            <a:avLst/>
          </a:prstGeom>
          <a:noFill/>
          <a:ln w="9525">
            <a:noFill/>
            <a:miter lim="800000"/>
            <a:headEnd/>
            <a:tailEnd/>
          </a:ln>
          <a:effectLst/>
        </p:spPr>
      </p:pic>
      <p:sp>
        <p:nvSpPr>
          <p:cNvPr id="8" name="Rectangle 5"/>
          <p:cNvSpPr txBox="1">
            <a:spLocks noChangeArrowheads="1"/>
          </p:cNvSpPr>
          <p:nvPr/>
        </p:nvSpPr>
        <p:spPr>
          <a:xfrm>
            <a:off x="179690" y="4365104"/>
            <a:ext cx="8610600" cy="2362200"/>
          </a:xfrm>
          <a:prstGeom prst="rect">
            <a:avLst/>
          </a:prstGeom>
          <a:solidFill>
            <a:schemeClr val="bg1"/>
          </a:solidFill>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lstStyle>
          <a:p>
            <a:pPr marL="0" indent="0">
              <a:lnSpc>
                <a:spcPct val="90000"/>
              </a:lnSpc>
              <a:buNone/>
            </a:pPr>
            <a:r>
              <a:rPr lang="it-IT" sz="2400" b="1" u="sng" dirty="0" smtClean="0"/>
              <a:t>E’ la terra di mezzo</a:t>
            </a:r>
            <a:r>
              <a:rPr lang="it-IT" sz="2400" dirty="0" smtClean="0"/>
              <a:t>.</a:t>
            </a:r>
            <a:br>
              <a:rPr lang="it-IT" sz="2400" dirty="0" smtClean="0"/>
            </a:br>
            <a:endParaRPr lang="it-IT" sz="2400" dirty="0" smtClean="0"/>
          </a:p>
          <a:p>
            <a:pPr marL="0" indent="0">
              <a:lnSpc>
                <a:spcPct val="90000"/>
              </a:lnSpc>
              <a:buNone/>
            </a:pPr>
            <a:r>
              <a:rPr lang="it-IT" sz="2400" dirty="0" smtClean="0"/>
              <a:t>Nella mitologia greca la terra di mezzo, custodita da Artemide, era il</a:t>
            </a:r>
            <a:r>
              <a:rPr lang="it-IT" sz="2400" b="1" u="sng" dirty="0" smtClean="0"/>
              <a:t> luogo</a:t>
            </a:r>
            <a:r>
              <a:rPr lang="it-IT" sz="2400" dirty="0" smtClean="0"/>
              <a:t> in cui si compivano le </a:t>
            </a:r>
            <a:r>
              <a:rPr lang="it-IT" sz="2400" b="1" u="sng" dirty="0" smtClean="0"/>
              <a:t>trasformazioni, il luogo delle rotture e delle ricomposizioni, dei conflitti, del “non ancora compiuto”.</a:t>
            </a:r>
          </a:p>
          <a:p>
            <a:pPr marL="0" indent="0">
              <a:lnSpc>
                <a:spcPct val="90000"/>
              </a:lnSpc>
              <a:buNone/>
            </a:pPr>
            <a:endParaRPr lang="it-IT" sz="2400" dirty="0"/>
          </a:p>
        </p:txBody>
      </p:sp>
      <p:sp>
        <p:nvSpPr>
          <p:cNvPr id="2" name="CasellaDiTesto 1"/>
          <p:cNvSpPr txBox="1"/>
          <p:nvPr/>
        </p:nvSpPr>
        <p:spPr bwMode="auto">
          <a:xfrm>
            <a:off x="3779912" y="4005064"/>
            <a:ext cx="4608512" cy="830997"/>
          </a:xfrm>
          <a:prstGeom prst="rect">
            <a:avLst/>
          </a:prstGeom>
          <a:noFill/>
          <a:ln w="9525">
            <a:noFill/>
            <a:miter lim="800000"/>
            <a:headEnd/>
            <a:tailEnd/>
          </a:ln>
        </p:spPr>
        <p:txBody>
          <a:bodyPr wrap="square" rtlCol="0">
            <a:spAutoFit/>
          </a:bodyPr>
          <a:lstStyle/>
          <a:p>
            <a:pPr algn="ctr"/>
            <a:r>
              <a:rPr lang="it-IT" sz="2400" dirty="0" smtClean="0">
                <a:solidFill>
                  <a:srgbClr val="984204"/>
                </a:solidFill>
              </a:rPr>
              <a:t>Per gran parte del tempo sono così: </a:t>
            </a:r>
            <a:r>
              <a:rPr lang="it-IT" sz="2400" i="1" dirty="0" smtClean="0">
                <a:solidFill>
                  <a:srgbClr val="984204"/>
                </a:solidFill>
              </a:rPr>
              <a:t>spiegazzati</a:t>
            </a:r>
            <a:endParaRPr lang="it-IT" sz="2400" i="1" dirty="0">
              <a:solidFill>
                <a:srgbClr val="984204"/>
              </a:solidFill>
            </a:endParaRPr>
          </a:p>
        </p:txBody>
      </p:sp>
      <p:cxnSp>
        <p:nvCxnSpPr>
          <p:cNvPr id="4" name="Connettore 2 3"/>
          <p:cNvCxnSpPr/>
          <p:nvPr/>
        </p:nvCxnSpPr>
        <p:spPr>
          <a:xfrm flipH="1" flipV="1">
            <a:off x="3419872" y="3717032"/>
            <a:ext cx="504056" cy="41551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flipV="1">
            <a:off x="3923928" y="3717032"/>
            <a:ext cx="561062" cy="41551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0569403"/>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845840"/>
            <a:ext cx="4392488" cy="1143000"/>
          </a:xfrm>
        </p:spPr>
        <p:txBody>
          <a:bodyPr>
            <a:normAutofit fontScale="90000"/>
          </a:bodyPr>
          <a:lstStyle/>
          <a:p>
            <a:r>
              <a:rPr lang="it-IT" dirty="0" smtClean="0">
                <a:solidFill>
                  <a:srgbClr val="7030A0"/>
                </a:solidFill>
              </a:rPr>
              <a:t>Genitori Aggrediti </a:t>
            </a:r>
            <a:br>
              <a:rPr lang="it-IT" dirty="0" smtClean="0">
                <a:solidFill>
                  <a:srgbClr val="7030A0"/>
                </a:solidFill>
              </a:rPr>
            </a:br>
            <a:r>
              <a:rPr lang="it-IT" dirty="0" smtClean="0">
                <a:solidFill>
                  <a:srgbClr val="7030A0"/>
                </a:solidFill>
              </a:rPr>
              <a:t>E …. cercati</a:t>
            </a:r>
            <a:endParaRPr lang="it-IT" dirty="0">
              <a:solidFill>
                <a:srgbClr val="7030A0"/>
              </a:solidFill>
            </a:endParaRPr>
          </a:p>
        </p:txBody>
      </p:sp>
      <p:sp>
        <p:nvSpPr>
          <p:cNvPr id="3" name="Segnaposto contenuto 2"/>
          <p:cNvSpPr>
            <a:spLocks noGrp="1"/>
          </p:cNvSpPr>
          <p:nvPr>
            <p:ph idx="1"/>
          </p:nvPr>
        </p:nvSpPr>
        <p:spPr>
          <a:xfrm>
            <a:off x="755576" y="1895048"/>
            <a:ext cx="7239000" cy="4846320"/>
          </a:xfrm>
        </p:spPr>
        <p:txBody>
          <a:bodyPr>
            <a:normAutofit fontScale="77500" lnSpcReduction="20000"/>
          </a:bodyPr>
          <a:lstStyle/>
          <a:p>
            <a:pPr marL="0" indent="0">
              <a:buNone/>
            </a:pPr>
            <a:r>
              <a:rPr lang="it-IT" b="1" dirty="0">
                <a:solidFill>
                  <a:srgbClr val="7030A0"/>
                </a:solidFill>
              </a:rPr>
              <a:t> </a:t>
            </a:r>
          </a:p>
          <a:p>
            <a:pPr marL="0" indent="0">
              <a:buNone/>
            </a:pPr>
            <a:r>
              <a:rPr lang="it-IT" b="1" u="sng" dirty="0">
                <a:solidFill>
                  <a:srgbClr val="7030A0"/>
                </a:solidFill>
              </a:rPr>
              <a:t>Prendo le </a:t>
            </a:r>
            <a:r>
              <a:rPr lang="it-IT" b="1" u="sng" dirty="0" smtClean="0">
                <a:solidFill>
                  <a:srgbClr val="7030A0"/>
                </a:solidFill>
              </a:rPr>
              <a:t>distanze</a:t>
            </a:r>
            <a:endParaRPr lang="it-IT" b="1" dirty="0">
              <a:solidFill>
                <a:srgbClr val="7030A0"/>
              </a:solidFill>
            </a:endParaRPr>
          </a:p>
          <a:p>
            <a:pPr marL="0" indent="0">
              <a:buNone/>
            </a:pPr>
            <a:r>
              <a:rPr lang="it-IT" b="1" i="1" dirty="0">
                <a:solidFill>
                  <a:srgbClr val="7030A0"/>
                </a:solidFill>
              </a:rPr>
              <a:t>Io non so chi sono </a:t>
            </a:r>
            <a:endParaRPr lang="it-IT" b="1" dirty="0">
              <a:solidFill>
                <a:srgbClr val="7030A0"/>
              </a:solidFill>
            </a:endParaRPr>
          </a:p>
          <a:p>
            <a:pPr marL="0" indent="0">
              <a:buNone/>
            </a:pPr>
            <a:r>
              <a:rPr lang="it-IT" b="1" i="1" dirty="0">
                <a:solidFill>
                  <a:srgbClr val="7030A0"/>
                </a:solidFill>
              </a:rPr>
              <a:t>e non so chi vorrei essere. </a:t>
            </a:r>
            <a:endParaRPr lang="it-IT" b="1" dirty="0">
              <a:solidFill>
                <a:srgbClr val="7030A0"/>
              </a:solidFill>
            </a:endParaRPr>
          </a:p>
          <a:p>
            <a:pPr marL="0" indent="0">
              <a:buNone/>
            </a:pPr>
            <a:r>
              <a:rPr lang="it-IT" b="1" i="1" dirty="0">
                <a:solidFill>
                  <a:srgbClr val="7030A0"/>
                </a:solidFill>
              </a:rPr>
              <a:t>……</a:t>
            </a:r>
            <a:endParaRPr lang="it-IT" b="1" dirty="0">
              <a:solidFill>
                <a:srgbClr val="7030A0"/>
              </a:solidFill>
            </a:endParaRPr>
          </a:p>
          <a:p>
            <a:pPr marL="0" indent="0">
              <a:buNone/>
            </a:pPr>
            <a:r>
              <a:rPr lang="it-IT" b="1" i="1" dirty="0">
                <a:solidFill>
                  <a:srgbClr val="7030A0"/>
                </a:solidFill>
              </a:rPr>
              <a:t>Io non accetto i tuoi freni, io desidero i tuoi premi </a:t>
            </a:r>
            <a:endParaRPr lang="it-IT" b="1" dirty="0">
              <a:solidFill>
                <a:srgbClr val="7030A0"/>
              </a:solidFill>
            </a:endParaRPr>
          </a:p>
          <a:p>
            <a:pPr marL="0" indent="0">
              <a:buNone/>
            </a:pPr>
            <a:r>
              <a:rPr lang="it-IT" b="1" i="1" dirty="0">
                <a:solidFill>
                  <a:srgbClr val="7030A0"/>
                </a:solidFill>
              </a:rPr>
              <a:t>e merito i tuoi sguardi. </a:t>
            </a:r>
            <a:endParaRPr lang="it-IT" b="1" dirty="0">
              <a:solidFill>
                <a:srgbClr val="7030A0"/>
              </a:solidFill>
            </a:endParaRPr>
          </a:p>
          <a:p>
            <a:pPr marL="0" indent="0">
              <a:buNone/>
            </a:pPr>
            <a:r>
              <a:rPr lang="it-IT" b="1" i="1" dirty="0">
                <a:solidFill>
                  <a:srgbClr val="7030A0"/>
                </a:solidFill>
              </a:rPr>
              <a:t>Io non credo nei tuoi valori e rispetto i miei ideali, </a:t>
            </a:r>
            <a:endParaRPr lang="it-IT" b="1" dirty="0">
              <a:solidFill>
                <a:srgbClr val="7030A0"/>
              </a:solidFill>
            </a:endParaRPr>
          </a:p>
          <a:p>
            <a:pPr marL="0" indent="0">
              <a:buNone/>
            </a:pPr>
            <a:r>
              <a:rPr lang="it-IT" b="1" i="1" dirty="0">
                <a:solidFill>
                  <a:srgbClr val="7030A0"/>
                </a:solidFill>
              </a:rPr>
              <a:t>io calpesto, detesto la tua linea di condotta </a:t>
            </a:r>
            <a:endParaRPr lang="it-IT" b="1" dirty="0">
              <a:solidFill>
                <a:srgbClr val="7030A0"/>
              </a:solidFill>
            </a:endParaRPr>
          </a:p>
          <a:p>
            <a:pPr marL="0" indent="0">
              <a:buNone/>
            </a:pPr>
            <a:r>
              <a:rPr lang="it-IT" b="1" i="1" dirty="0">
                <a:solidFill>
                  <a:srgbClr val="7030A0"/>
                </a:solidFill>
              </a:rPr>
              <a:t>e cammino in equilibrio sul limite imposto e </a:t>
            </a:r>
            <a:endParaRPr lang="it-IT" b="1" dirty="0">
              <a:solidFill>
                <a:srgbClr val="7030A0"/>
              </a:solidFill>
            </a:endParaRPr>
          </a:p>
          <a:p>
            <a:pPr marL="0" indent="0">
              <a:buNone/>
            </a:pPr>
            <a:r>
              <a:rPr lang="it-IT" b="1" i="1" dirty="0">
                <a:solidFill>
                  <a:srgbClr val="7030A0"/>
                </a:solidFill>
              </a:rPr>
              <a:t>schernisco la tua frustrazione. </a:t>
            </a:r>
            <a:endParaRPr lang="it-IT" b="1" dirty="0">
              <a:solidFill>
                <a:srgbClr val="7030A0"/>
              </a:solidFill>
            </a:endParaRPr>
          </a:p>
          <a:p>
            <a:pPr marL="0" indent="0">
              <a:buNone/>
            </a:pPr>
            <a:r>
              <a:rPr lang="it-IT" b="1" i="1" dirty="0">
                <a:solidFill>
                  <a:srgbClr val="7030A0"/>
                </a:solidFill>
              </a:rPr>
              <a:t>Io prendo le distanze, mi allontano per conoscere la vita, </a:t>
            </a:r>
            <a:endParaRPr lang="it-IT" b="1" dirty="0">
              <a:solidFill>
                <a:srgbClr val="7030A0"/>
              </a:solidFill>
            </a:endParaRPr>
          </a:p>
          <a:p>
            <a:pPr marL="0" indent="0">
              <a:buNone/>
            </a:pPr>
            <a:r>
              <a:rPr lang="it-IT" b="1" i="1" dirty="0">
                <a:solidFill>
                  <a:srgbClr val="7030A0"/>
                </a:solidFill>
              </a:rPr>
              <a:t>io mi allontano e da lontano ti desidero, il tuo abbraccio </a:t>
            </a:r>
            <a:endParaRPr lang="it-IT" b="1" dirty="0">
              <a:solidFill>
                <a:srgbClr val="7030A0"/>
              </a:solidFill>
            </a:endParaRPr>
          </a:p>
          <a:p>
            <a:pPr marL="0" indent="0">
              <a:buNone/>
            </a:pPr>
            <a:r>
              <a:rPr lang="it-IT" b="1" i="1" dirty="0">
                <a:solidFill>
                  <a:srgbClr val="7030A0"/>
                </a:solidFill>
              </a:rPr>
              <a:t>e i tuoi freni.</a:t>
            </a:r>
            <a:endParaRPr lang="it-IT" b="1" dirty="0">
              <a:solidFill>
                <a:srgbClr val="7030A0"/>
              </a:solidFill>
            </a:endParaRPr>
          </a:p>
          <a:p>
            <a:pPr marL="0" indent="0">
              <a:buNone/>
            </a:pPr>
            <a:r>
              <a:rPr lang="it-IT" b="1" dirty="0">
                <a:solidFill>
                  <a:srgbClr val="7030A0"/>
                </a:solidFill>
              </a:rPr>
              <a:t> </a:t>
            </a:r>
            <a:r>
              <a:rPr lang="it-IT" b="1" i="1" u="sng" dirty="0">
                <a:solidFill>
                  <a:srgbClr val="7030A0"/>
                </a:solidFill>
              </a:rPr>
              <a:t>(</a:t>
            </a:r>
            <a:r>
              <a:rPr lang="it-IT" b="1" u="sng" dirty="0">
                <a:solidFill>
                  <a:srgbClr val="7030A0"/>
                </a:solidFill>
              </a:rPr>
              <a:t>di Roberto </a:t>
            </a:r>
            <a:r>
              <a:rPr lang="it-IT" b="1" u="sng" dirty="0" err="1">
                <a:solidFill>
                  <a:srgbClr val="7030A0"/>
                </a:solidFill>
              </a:rPr>
              <a:t>Parmeggiani</a:t>
            </a:r>
            <a:r>
              <a:rPr lang="it-IT" b="1" u="sng" dirty="0">
                <a:solidFill>
                  <a:srgbClr val="7030A0"/>
                </a:solidFill>
              </a:rPr>
              <a:t>, in Assomiglio a me stesso)</a:t>
            </a:r>
            <a:endParaRPr lang="it-IT" b="1" dirty="0">
              <a:solidFill>
                <a:srgbClr val="7030A0"/>
              </a:solidFill>
            </a:endParaRPr>
          </a:p>
          <a:p>
            <a:pPr marL="0" indent="0">
              <a:buNone/>
            </a:pPr>
            <a:endParaRPr lang="it-IT" b="1" dirty="0">
              <a:solidFill>
                <a:srgbClr val="7030A0"/>
              </a:solidFill>
            </a:endParaRPr>
          </a:p>
        </p:txBody>
      </p:sp>
      <p:sp>
        <p:nvSpPr>
          <p:cNvPr id="5" name="Rettangolo 4"/>
          <p:cNvSpPr/>
          <p:nvPr/>
        </p:nvSpPr>
        <p:spPr>
          <a:xfrm>
            <a:off x="4392488" y="976660"/>
            <a:ext cx="4572000" cy="2308324"/>
          </a:xfrm>
          <a:prstGeom prst="rect">
            <a:avLst/>
          </a:prstGeom>
          <a:solidFill>
            <a:schemeClr val="bg1"/>
          </a:solidFill>
        </p:spPr>
        <p:txBody>
          <a:bodyPr>
            <a:spAutoFit/>
          </a:bodyPr>
          <a:lstStyle/>
          <a:p>
            <a:r>
              <a:rPr lang="it-IT" dirty="0" smtClean="0"/>
              <a:t>E’ </a:t>
            </a:r>
            <a:r>
              <a:rPr lang="it-IT" dirty="0"/>
              <a:t>sulla scena psicologica cosciente che i genitori vengono attaccati e sminuiti</a:t>
            </a:r>
            <a:r>
              <a:rPr lang="it-IT" dirty="0" smtClean="0"/>
              <a:t>;</a:t>
            </a:r>
          </a:p>
          <a:p>
            <a:r>
              <a:rPr lang="it-IT" dirty="0" smtClean="0"/>
              <a:t>c’è </a:t>
            </a:r>
            <a:r>
              <a:rPr lang="it-IT" dirty="0"/>
              <a:t>però una scena nascosta dove continuano ad essere investiti intensamente ed appassionatamente, per quanto in modo inevitabilmente ambivalente.</a:t>
            </a:r>
          </a:p>
          <a:p>
            <a:r>
              <a:rPr lang="it-IT" dirty="0" smtClean="0"/>
              <a:t>(</a:t>
            </a:r>
            <a:r>
              <a:rPr lang="it-IT" dirty="0" err="1" smtClean="0"/>
              <a:t>Fornari</a:t>
            </a:r>
            <a:r>
              <a:rPr lang="it-IT" dirty="0" smtClean="0"/>
              <a:t>)</a:t>
            </a:r>
            <a:endParaRPr lang="it-IT" dirty="0"/>
          </a:p>
        </p:txBody>
      </p:sp>
      <p:sp>
        <p:nvSpPr>
          <p:cNvPr id="6" name="Rettangolo 5"/>
          <p:cNvSpPr/>
          <p:nvPr/>
        </p:nvSpPr>
        <p:spPr>
          <a:xfrm>
            <a:off x="395536" y="128826"/>
            <a:ext cx="7469289" cy="707886"/>
          </a:xfrm>
          <a:prstGeom prst="rect">
            <a:avLst/>
          </a:prstGeom>
        </p:spPr>
        <p:txBody>
          <a:bodyPr wrap="none">
            <a:spAutoFit/>
          </a:bodyPr>
          <a:lstStyle/>
          <a:p>
            <a:r>
              <a:rPr lang="it-IT" sz="4000" b="1" u="sng" dirty="0" smtClean="0">
                <a:solidFill>
                  <a:schemeClr val="tx2">
                    <a:lumMod val="50000"/>
                  </a:schemeClr>
                </a:solidFill>
                <a:effectLst>
                  <a:outerShdw blurRad="38100" dist="38100" dir="2700000" algn="tl">
                    <a:srgbClr val="000000">
                      <a:alpha val="43137"/>
                    </a:srgbClr>
                  </a:outerShdw>
                </a:effectLst>
              </a:rPr>
              <a:t>L’età delle </a:t>
            </a:r>
            <a:r>
              <a:rPr lang="it-IT" sz="4000" b="1" i="1" u="sng" dirty="0">
                <a:solidFill>
                  <a:schemeClr val="tx2">
                    <a:lumMod val="50000"/>
                  </a:schemeClr>
                </a:solidFill>
                <a:effectLst>
                  <a:outerShdw blurRad="38100" dist="38100" dir="2700000" algn="tl">
                    <a:srgbClr val="000000">
                      <a:alpha val="43137"/>
                    </a:srgbClr>
                  </a:outerShdw>
                </a:effectLst>
              </a:rPr>
              <a:t>emozioni difettose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67438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0118" name="Picture 6"/>
          <p:cNvPicPr>
            <a:picLocks noChangeAspect="1" noChangeArrowheads="1"/>
          </p:cNvPicPr>
          <p:nvPr/>
        </p:nvPicPr>
        <p:blipFill>
          <a:blip r:embed="rId2"/>
          <a:srcRect/>
          <a:stretch>
            <a:fillRect/>
          </a:stretch>
        </p:blipFill>
        <p:spPr bwMode="auto">
          <a:xfrm>
            <a:off x="285750" y="442930"/>
            <a:ext cx="3638550" cy="5486400"/>
          </a:xfrm>
          <a:prstGeom prst="rect">
            <a:avLst/>
          </a:prstGeom>
          <a:noFill/>
          <a:ln w="12700" cap="sq">
            <a:solidFill>
              <a:srgbClr val="000066"/>
            </a:solidFill>
            <a:miter lim="800000"/>
            <a:headEnd type="none" w="sm" len="sm"/>
            <a:tailEnd type="none" w="sm" len="sm"/>
          </a:ln>
        </p:spPr>
      </p:pic>
      <p:sp>
        <p:nvSpPr>
          <p:cNvPr id="90114" name="Text Box 2"/>
          <p:cNvSpPr txBox="1">
            <a:spLocks noChangeArrowheads="1"/>
          </p:cNvSpPr>
          <p:nvPr/>
        </p:nvSpPr>
        <p:spPr bwMode="auto">
          <a:xfrm>
            <a:off x="5105400" y="2303464"/>
            <a:ext cx="2971800" cy="1411288"/>
          </a:xfrm>
          <a:prstGeom prst="rect">
            <a:avLst/>
          </a:prstGeom>
          <a:noFill/>
          <a:ln w="38100">
            <a:solidFill>
              <a:srgbClr val="000066"/>
            </a:solidFill>
            <a:miter lim="800000"/>
            <a:headEnd/>
            <a:tailEnd/>
          </a:ln>
          <a:effectLst/>
        </p:spPr>
        <p:txBody>
          <a:bodyPr>
            <a:spAutoFit/>
          </a:bodyPr>
          <a:lstStyle/>
          <a:p>
            <a:pPr eaLnBrk="0" hangingPunct="0">
              <a:defRPr/>
            </a:pPr>
            <a:endParaRPr lang="it-IT" sz="2800" b="1" u="sng" dirty="0">
              <a:solidFill>
                <a:schemeClr val="bg1"/>
              </a:solidFill>
              <a:effectLst>
                <a:outerShdw blurRad="38100" dist="38100" dir="2700000" algn="tl">
                  <a:srgbClr val="000000"/>
                </a:outerShdw>
              </a:effectLst>
              <a:latin typeface="Arial" charset="0"/>
              <a:cs typeface="Arial" charset="0"/>
            </a:endParaRPr>
          </a:p>
          <a:p>
            <a:pPr algn="ctr" eaLnBrk="0" hangingPunct="0">
              <a:defRPr/>
            </a:pPr>
            <a:r>
              <a:rPr lang="it-IT" sz="2800" b="1" u="sng" dirty="0">
                <a:solidFill>
                  <a:schemeClr val="bg1"/>
                </a:solidFill>
                <a:effectLst>
                  <a:outerShdw blurRad="38100" dist="38100" dir="2700000" algn="tl">
                    <a:srgbClr val="000000"/>
                  </a:outerShdw>
                </a:effectLst>
                <a:latin typeface="Arial" charset="0"/>
                <a:cs typeface="Arial" charset="0"/>
              </a:rPr>
              <a:t>Famiglia Mitica</a:t>
            </a:r>
            <a:endParaRPr lang="it-IT" sz="2800" b="1" dirty="0">
              <a:solidFill>
                <a:schemeClr val="bg1"/>
              </a:solidFill>
              <a:latin typeface="Arial" charset="0"/>
              <a:cs typeface="Arial" charset="0"/>
            </a:endParaRPr>
          </a:p>
          <a:p>
            <a:pPr eaLnBrk="0" hangingPunct="0">
              <a:defRPr/>
            </a:pPr>
            <a:r>
              <a:rPr lang="it-IT" sz="2800" b="1" dirty="0">
                <a:solidFill>
                  <a:schemeClr val="bg1"/>
                </a:solidFill>
                <a:latin typeface="Arial" charset="0"/>
                <a:cs typeface="Arial" charset="0"/>
              </a:rPr>
              <a:t>	</a:t>
            </a:r>
          </a:p>
        </p:txBody>
      </p:sp>
      <p:sp>
        <p:nvSpPr>
          <p:cNvPr id="90115" name="Rectangle 3"/>
          <p:cNvSpPr>
            <a:spLocks noGrp="1" noChangeArrowheads="1"/>
          </p:cNvSpPr>
          <p:nvPr>
            <p:ph type="ctrTitle"/>
          </p:nvPr>
        </p:nvSpPr>
        <p:spPr>
          <a:xfrm>
            <a:off x="4355976" y="862413"/>
            <a:ext cx="4600604" cy="1630483"/>
          </a:xfrm>
          <a:solidFill>
            <a:schemeClr val="bg1"/>
          </a:solidFill>
          <a:ln w="38100">
            <a:solidFill>
              <a:schemeClr val="bg1"/>
            </a:solidFill>
          </a:ln>
        </p:spPr>
        <p:txBody>
          <a:bodyPr/>
          <a:lstStyle/>
          <a:p>
            <a:pPr algn="ctr" eaLnBrk="1" hangingPunct="1">
              <a:defRPr/>
            </a:pPr>
            <a:r>
              <a:rPr lang="it-IT" sz="2700" u="sng" dirty="0" smtClean="0">
                <a:solidFill>
                  <a:schemeClr val="accent2">
                    <a:lumMod val="50000"/>
                  </a:schemeClr>
                </a:solidFill>
                <a:effectLst>
                  <a:outerShdw blurRad="38100" dist="38100" dir="2700000" algn="tl">
                    <a:srgbClr val="C0C0C0"/>
                  </a:outerShdw>
                </a:effectLst>
              </a:rPr>
              <a:t>Contenere</a:t>
            </a:r>
            <a:r>
              <a:rPr lang="it-IT" sz="2700" dirty="0" smtClean="0">
                <a:solidFill>
                  <a:schemeClr val="accent2">
                    <a:lumMod val="50000"/>
                  </a:schemeClr>
                </a:solidFill>
                <a:effectLst>
                  <a:outerShdw blurRad="38100" dist="38100" dir="2700000" algn="tl">
                    <a:srgbClr val="C0C0C0"/>
                  </a:outerShdw>
                </a:effectLst>
              </a:rPr>
              <a:t> la rabbia</a:t>
            </a:r>
            <a:br>
              <a:rPr lang="it-IT" sz="2700" dirty="0" smtClean="0">
                <a:solidFill>
                  <a:schemeClr val="accent2">
                    <a:lumMod val="50000"/>
                  </a:schemeClr>
                </a:solidFill>
                <a:effectLst>
                  <a:outerShdw blurRad="38100" dist="38100" dir="2700000" algn="tl">
                    <a:srgbClr val="C0C0C0"/>
                  </a:outerShdw>
                </a:effectLst>
              </a:rPr>
            </a:br>
            <a:r>
              <a:rPr lang="it-IT" sz="2700" dirty="0" smtClean="0">
                <a:solidFill>
                  <a:schemeClr val="accent2">
                    <a:lumMod val="50000"/>
                  </a:schemeClr>
                </a:solidFill>
                <a:effectLst>
                  <a:outerShdw blurRad="38100" dist="38100" dir="2700000" algn="tl">
                    <a:srgbClr val="C0C0C0"/>
                  </a:outerShdw>
                </a:effectLst>
              </a:rPr>
              <a:t> </a:t>
            </a:r>
            <a:br>
              <a:rPr lang="it-IT" sz="2700" dirty="0" smtClean="0">
                <a:solidFill>
                  <a:schemeClr val="accent2">
                    <a:lumMod val="50000"/>
                  </a:schemeClr>
                </a:solidFill>
                <a:effectLst>
                  <a:outerShdw blurRad="38100" dist="38100" dir="2700000" algn="tl">
                    <a:srgbClr val="C0C0C0"/>
                  </a:outerShdw>
                </a:effectLst>
              </a:rPr>
            </a:br>
            <a:r>
              <a:rPr lang="it-IT" sz="2700" u="sng" dirty="0" smtClean="0">
                <a:solidFill>
                  <a:schemeClr val="accent2">
                    <a:lumMod val="50000"/>
                  </a:schemeClr>
                </a:solidFill>
                <a:effectLst>
                  <a:outerShdw blurRad="38100" dist="38100" dir="2700000" algn="tl">
                    <a:srgbClr val="C0C0C0"/>
                  </a:outerShdw>
                </a:effectLst>
              </a:rPr>
              <a:t>Tollerare</a:t>
            </a:r>
            <a:r>
              <a:rPr lang="it-IT" sz="2700" dirty="0" smtClean="0">
                <a:solidFill>
                  <a:schemeClr val="accent2">
                    <a:lumMod val="50000"/>
                  </a:schemeClr>
                </a:solidFill>
                <a:effectLst>
                  <a:outerShdw blurRad="38100" dist="38100" dir="2700000" algn="tl">
                    <a:srgbClr val="C0C0C0"/>
                  </a:outerShdw>
                </a:effectLst>
              </a:rPr>
              <a:t> l’espressione del conflitto</a:t>
            </a:r>
          </a:p>
        </p:txBody>
      </p:sp>
      <p:sp>
        <p:nvSpPr>
          <p:cNvPr id="90116" name="Rectangle 4"/>
          <p:cNvSpPr>
            <a:spLocks noGrp="1" noChangeArrowheads="1"/>
          </p:cNvSpPr>
          <p:nvPr>
            <p:ph type="subTitle" idx="1"/>
          </p:nvPr>
        </p:nvSpPr>
        <p:spPr>
          <a:xfrm>
            <a:off x="4143372" y="3643314"/>
            <a:ext cx="4876800" cy="3048000"/>
          </a:xfrm>
          <a:solidFill>
            <a:schemeClr val="bg1"/>
          </a:solidFill>
          <a:ln w="57150" cap="flat">
            <a:solidFill>
              <a:schemeClr val="bg1"/>
            </a:solidFill>
          </a:ln>
        </p:spPr>
        <p:txBody>
          <a:bodyPr>
            <a:normAutofit lnSpcReduction="10000"/>
          </a:bodyPr>
          <a:lstStyle/>
          <a:p>
            <a:pPr algn="ctr" eaLnBrk="1" hangingPunct="1">
              <a:defRPr/>
            </a:pPr>
            <a:r>
              <a:rPr lang="it-IT" dirty="0" smtClean="0">
                <a:solidFill>
                  <a:schemeClr val="accent2">
                    <a:lumMod val="50000"/>
                  </a:schemeClr>
                </a:solidFill>
              </a:rPr>
              <a:t>Fantasie dei genitori di una</a:t>
            </a:r>
          </a:p>
          <a:p>
            <a:pPr algn="ctr" eaLnBrk="1" hangingPunct="1">
              <a:defRPr/>
            </a:pPr>
            <a:r>
              <a:rPr lang="it-IT" dirty="0" smtClean="0">
                <a:solidFill>
                  <a:schemeClr val="accent2">
                    <a:lumMod val="50000"/>
                  </a:schemeClr>
                </a:solidFill>
              </a:rPr>
              <a:t> </a:t>
            </a:r>
            <a:r>
              <a:rPr lang="it-IT" b="1" i="1" dirty="0" smtClean="0">
                <a:solidFill>
                  <a:schemeClr val="accent2">
                    <a:lumMod val="50000"/>
                  </a:schemeClr>
                </a:solidFill>
                <a:effectLst>
                  <a:outerShdw blurRad="38100" dist="38100" dir="2700000" algn="tl">
                    <a:srgbClr val="C0C0C0"/>
                  </a:outerShdw>
                </a:effectLst>
                <a:latin typeface="Bookman Old Style" pitchFamily="18" charset="0"/>
              </a:rPr>
              <a:t>‘genitorialità compensativa’</a:t>
            </a:r>
          </a:p>
          <a:p>
            <a:pPr algn="ctr" eaLnBrk="1" hangingPunct="1">
              <a:defRPr/>
            </a:pPr>
            <a:r>
              <a:rPr lang="it-IT" dirty="0" smtClean="0">
                <a:solidFill>
                  <a:schemeClr val="accent2">
                    <a:lumMod val="50000"/>
                  </a:schemeClr>
                </a:solidFill>
              </a:rPr>
              <a:t>che ripara, cura, da benessere</a:t>
            </a:r>
          </a:p>
          <a:p>
            <a:pPr algn="ctr" eaLnBrk="1" hangingPunct="1">
              <a:defRPr/>
            </a:pPr>
            <a:endParaRPr lang="it-IT" i="1" dirty="0" smtClean="0">
              <a:solidFill>
                <a:schemeClr val="accent2">
                  <a:lumMod val="50000"/>
                </a:schemeClr>
              </a:solidFill>
              <a:latin typeface="Bookman Old Style" pitchFamily="18" charset="0"/>
            </a:endParaRPr>
          </a:p>
          <a:p>
            <a:pPr algn="ctr" eaLnBrk="1" hangingPunct="1">
              <a:defRPr/>
            </a:pPr>
            <a:r>
              <a:rPr lang="it-IT" i="1" dirty="0" smtClean="0">
                <a:solidFill>
                  <a:schemeClr val="accent2">
                    <a:lumMod val="50000"/>
                  </a:schemeClr>
                </a:solidFill>
                <a:latin typeface="Bookman Old Style" pitchFamily="18" charset="0"/>
              </a:rPr>
              <a:t>Cucciolo ‘bisognoso e caldo’</a:t>
            </a:r>
          </a:p>
          <a:p>
            <a:pPr algn="ctr" eaLnBrk="1" hangingPunct="1">
              <a:defRPr/>
            </a:pPr>
            <a:r>
              <a:rPr lang="it-IT" i="1" dirty="0" smtClean="0">
                <a:solidFill>
                  <a:schemeClr val="accent2">
                    <a:lumMod val="50000"/>
                  </a:schemeClr>
                </a:solidFill>
                <a:latin typeface="Bookman Old Style" pitchFamily="18" charset="0"/>
              </a:rPr>
              <a:t>Dipendente - riconoscente  </a:t>
            </a:r>
          </a:p>
          <a:p>
            <a:pPr algn="ctr" eaLnBrk="1" hangingPunct="1">
              <a:defRPr/>
            </a:pPr>
            <a:r>
              <a:rPr lang="it-IT" i="1" dirty="0" smtClean="0">
                <a:solidFill>
                  <a:schemeClr val="accent2">
                    <a:lumMod val="50000"/>
                  </a:schemeClr>
                </a:solidFill>
                <a:latin typeface="Bookman Old Style" pitchFamily="18" charset="0"/>
              </a:rPr>
              <a:t>remissivo</a:t>
            </a:r>
          </a:p>
          <a:p>
            <a:pPr algn="ctr" eaLnBrk="1" hangingPunct="1">
              <a:lnSpc>
                <a:spcPct val="80000"/>
              </a:lnSpc>
              <a:defRPr/>
            </a:pPr>
            <a:r>
              <a:rPr lang="it-IT" i="1" dirty="0" smtClean="0">
                <a:solidFill>
                  <a:schemeClr val="accent2">
                    <a:lumMod val="50000"/>
                  </a:schemeClr>
                </a:solidFill>
                <a:latin typeface="Bookman Old Style" pitchFamily="18" charset="0"/>
              </a:rPr>
              <a:t>Sereno – impegnato - capace</a:t>
            </a:r>
          </a:p>
        </p:txBody>
      </p:sp>
      <p:pic>
        <p:nvPicPr>
          <p:cNvPr id="90119" name="Picture 7"/>
          <p:cNvPicPr>
            <a:picLocks noChangeAspect="1" noChangeArrowheads="1"/>
          </p:cNvPicPr>
          <p:nvPr/>
        </p:nvPicPr>
        <p:blipFill>
          <a:blip r:embed="rId3"/>
          <a:srcRect/>
          <a:stretch>
            <a:fillRect/>
          </a:stretch>
        </p:blipFill>
        <p:spPr bwMode="auto">
          <a:xfrm>
            <a:off x="252469" y="514938"/>
            <a:ext cx="3671459" cy="5434342"/>
          </a:xfrm>
          <a:prstGeom prst="rect">
            <a:avLst/>
          </a:prstGeom>
          <a:noFill/>
          <a:ln w="12700" cap="sq">
            <a:solidFill>
              <a:srgbClr val="355BFB"/>
            </a:solidFill>
            <a:miter lim="800000"/>
            <a:headEnd type="none" w="sm" len="sm"/>
            <a:tailEnd type="none" w="sm" len="sm"/>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0116">
                                            <p:bg/>
                                          </p:spTgt>
                                        </p:tgtEl>
                                        <p:attrNameLst>
                                          <p:attrName>style.visibility</p:attrName>
                                        </p:attrNameLst>
                                      </p:cBhvr>
                                      <p:to>
                                        <p:strVal val="visible"/>
                                      </p:to>
                                    </p:set>
                                    <p:anim calcmode="lin" valueType="num">
                                      <p:cBhvr additive="base">
                                        <p:cTn id="7" dur="500" fill="hold"/>
                                        <p:tgtEl>
                                          <p:spTgt spid="9011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0116">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0115"/>
                                        </p:tgtEl>
                                        <p:attrNameLst>
                                          <p:attrName>style.visibility</p:attrName>
                                        </p:attrNameLst>
                                      </p:cBhvr>
                                      <p:to>
                                        <p:strVal val="visible"/>
                                      </p:to>
                                    </p:set>
                                    <p:anim calcmode="lin" valueType="num">
                                      <p:cBhvr additive="base">
                                        <p:cTn id="12" dur="500" fill="hold"/>
                                        <p:tgtEl>
                                          <p:spTgt spid="90115"/>
                                        </p:tgtEl>
                                        <p:attrNameLst>
                                          <p:attrName>ppt_x</p:attrName>
                                        </p:attrNameLst>
                                      </p:cBhvr>
                                      <p:tavLst>
                                        <p:tav tm="0">
                                          <p:val>
                                            <p:strVal val="#ppt_x"/>
                                          </p:val>
                                        </p:tav>
                                        <p:tav tm="100000">
                                          <p:val>
                                            <p:strVal val="#ppt_x"/>
                                          </p:val>
                                        </p:tav>
                                      </p:tavLst>
                                    </p:anim>
                                    <p:anim calcmode="lin" valueType="num">
                                      <p:cBhvr additive="base">
                                        <p:cTn id="13" dur="500" fill="hold"/>
                                        <p:tgtEl>
                                          <p:spTgt spid="901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90118"/>
                                        </p:tgtEl>
                                        <p:attrNameLst>
                                          <p:attrName>style.visibility</p:attrName>
                                        </p:attrNameLst>
                                      </p:cBhvr>
                                      <p:to>
                                        <p:strVal val="visible"/>
                                      </p:to>
                                    </p:set>
                                    <p:animEffect transition="in" filter="checkerboard(across)">
                                      <p:cBhvr>
                                        <p:cTn id="18" dur="500"/>
                                        <p:tgtEl>
                                          <p:spTgt spid="9011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90119"/>
                                        </p:tgtEl>
                                        <p:attrNameLst>
                                          <p:attrName>style.visibility</p:attrName>
                                        </p:attrNameLst>
                                      </p:cBhvr>
                                      <p:to>
                                        <p:strVal val="visible"/>
                                      </p:to>
                                    </p:set>
                                    <p:animEffect transition="in" filter="checkerboard(across)">
                                      <p:cBhvr>
                                        <p:cTn id="23" dur="500"/>
                                        <p:tgtEl>
                                          <p:spTgt spid="90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build="p" animBg="1"/>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 name="Rettangolo 4"/>
          <p:cNvSpPr/>
          <p:nvPr/>
        </p:nvSpPr>
        <p:spPr>
          <a:xfrm>
            <a:off x="1115616" y="339462"/>
            <a:ext cx="6768752" cy="830997"/>
          </a:xfrm>
          <a:prstGeom prst="rect">
            <a:avLst/>
          </a:prstGeom>
          <a:solidFill>
            <a:schemeClr val="tx2">
              <a:lumMod val="40000"/>
              <a:lumOff val="60000"/>
            </a:schemeClr>
          </a:solidFill>
        </p:spPr>
        <p:txBody>
          <a:bodyPr wrap="square">
            <a:spAutoFit/>
          </a:bodyPr>
          <a:lstStyle/>
          <a:p>
            <a:pPr algn="ctr"/>
            <a:r>
              <a:rPr lang="it-IT" sz="2400" dirty="0" smtClean="0"/>
              <a:t>La rabbia in adolescenza spesso è un tentativo di camuffare la tristezza, l’angoscia, la paura</a:t>
            </a:r>
          </a:p>
        </p:txBody>
      </p:sp>
      <p:sp>
        <p:nvSpPr>
          <p:cNvPr id="7" name="CasellaDiTesto 6"/>
          <p:cNvSpPr txBox="1"/>
          <p:nvPr/>
        </p:nvSpPr>
        <p:spPr>
          <a:xfrm>
            <a:off x="1187624" y="4802376"/>
            <a:ext cx="6912768" cy="1938992"/>
          </a:xfrm>
          <a:prstGeom prst="rect">
            <a:avLst/>
          </a:prstGeom>
          <a:solidFill>
            <a:schemeClr val="tx2">
              <a:lumMod val="40000"/>
              <a:lumOff val="60000"/>
            </a:schemeClr>
          </a:solidFill>
        </p:spPr>
        <p:txBody>
          <a:bodyPr wrap="square" rtlCol="0">
            <a:spAutoFit/>
          </a:bodyPr>
          <a:lstStyle/>
          <a:p>
            <a:pPr algn="ctr"/>
            <a:r>
              <a:rPr lang="it-IT" sz="4000" i="1" dirty="0" smtClean="0">
                <a:latin typeface="Andalus" pitchFamily="18" charset="-78"/>
                <a:cs typeface="Andalus" pitchFamily="18" charset="-78"/>
              </a:rPr>
              <a:t>Quel figlio che ha più bisogno di amore, lo chiederà nei modi meno amorevoli</a:t>
            </a:r>
            <a:endParaRPr lang="it-IT" sz="4000" i="1" dirty="0">
              <a:latin typeface="Andalus" pitchFamily="18" charset="-78"/>
              <a:cs typeface="Andalus" pitchFamily="18" charset="-78"/>
            </a:endParaRPr>
          </a:p>
        </p:txBody>
      </p:sp>
      <p:sp>
        <p:nvSpPr>
          <p:cNvPr id="10" name="Segnaposto contenuto 2"/>
          <p:cNvSpPr txBox="1">
            <a:spLocks/>
          </p:cNvSpPr>
          <p:nvPr/>
        </p:nvSpPr>
        <p:spPr>
          <a:xfrm>
            <a:off x="467544" y="2924944"/>
            <a:ext cx="8064896" cy="1728192"/>
          </a:xfrm>
          <a:prstGeom prst="rect">
            <a:avLst/>
          </a:prstGeom>
          <a:solidFill>
            <a:srgbClr val="FFFFFF"/>
          </a:solidFill>
        </p:spPr>
        <p:txBody>
          <a:bodyPr vert="horz">
            <a:normAutofit fontScale="77500" lnSpcReduction="2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lstStyle>
          <a:p>
            <a:pPr marL="0" indent="0">
              <a:lnSpc>
                <a:spcPct val="120000"/>
              </a:lnSpc>
              <a:buNone/>
            </a:pPr>
            <a:r>
              <a:rPr lang="it-IT" dirty="0" smtClean="0">
                <a:latin typeface="Century" pitchFamily="18" charset="0"/>
              </a:rPr>
              <a:t>La crescita procede bene quando l’adolescente potrà ESPRIMERE e non AGIRE la propria aggressività verso i genitori adottivi. Questo accadrà quando sentirà di essere abbastanza sicuro di non essere rifiutato, punito, annientato per il suo sentimento. </a:t>
            </a:r>
          </a:p>
          <a:p>
            <a:pPr marL="0" indent="0">
              <a:lnSpc>
                <a:spcPct val="120000"/>
              </a:lnSpc>
              <a:buNone/>
            </a:pPr>
            <a:r>
              <a:rPr lang="it-IT" dirty="0" smtClean="0">
                <a:latin typeface="Century" pitchFamily="18" charset="0"/>
              </a:rPr>
              <a:t>Allora possiamo dire che l’obiettivo è stato raggiunto</a:t>
            </a:r>
            <a:endParaRPr lang="it-IT" dirty="0">
              <a:latin typeface="Century" pitchFamily="18" charset="0"/>
            </a:endParaRPr>
          </a:p>
        </p:txBody>
      </p:sp>
      <p:sp>
        <p:nvSpPr>
          <p:cNvPr id="2" name="CasellaDiTesto 1"/>
          <p:cNvSpPr txBox="1"/>
          <p:nvPr/>
        </p:nvSpPr>
        <p:spPr bwMode="auto">
          <a:xfrm>
            <a:off x="179512" y="1484784"/>
            <a:ext cx="8784976" cy="1200329"/>
          </a:xfrm>
          <a:prstGeom prst="rect">
            <a:avLst/>
          </a:prstGeom>
          <a:solidFill>
            <a:schemeClr val="bg1"/>
          </a:solidFill>
          <a:ln w="9525">
            <a:noFill/>
            <a:miter lim="800000"/>
            <a:headEnd/>
            <a:tailEnd/>
          </a:ln>
        </p:spPr>
        <p:txBody>
          <a:bodyPr wrap="square" rtlCol="0">
            <a:spAutoFit/>
          </a:bodyPr>
          <a:lstStyle/>
          <a:p>
            <a:pPr algn="ctr"/>
            <a:r>
              <a:rPr lang="it-IT" sz="2400" dirty="0" smtClean="0">
                <a:solidFill>
                  <a:srgbClr val="002060"/>
                </a:solidFill>
              </a:rPr>
              <a:t>Non possiamo aver paura della loro rabbia (anche quando è aggressione).</a:t>
            </a:r>
          </a:p>
          <a:p>
            <a:pPr algn="ctr"/>
            <a:r>
              <a:rPr lang="it-IT" sz="2400" dirty="0" smtClean="0">
                <a:solidFill>
                  <a:srgbClr val="002060"/>
                </a:solidFill>
              </a:rPr>
              <a:t>Se noi abbiamo paura … chi li aiuterà ad uscire dalla propria?</a:t>
            </a:r>
            <a:endParaRPr lang="it-IT" sz="2400" dirty="0">
              <a:solidFill>
                <a:srgbClr val="00206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99977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8548" name="Picture 4"/>
          <p:cNvPicPr>
            <a:picLocks noChangeAspect="1" noChangeArrowheads="1"/>
          </p:cNvPicPr>
          <p:nvPr/>
        </p:nvPicPr>
        <p:blipFill>
          <a:blip r:embed="rId2"/>
          <a:srcRect/>
          <a:stretch>
            <a:fillRect/>
          </a:stretch>
        </p:blipFill>
        <p:spPr bwMode="auto">
          <a:xfrm>
            <a:off x="142876" y="785823"/>
            <a:ext cx="4572000" cy="4143375"/>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1928820" y="3429000"/>
            <a:ext cx="3714750" cy="3286125"/>
          </a:xfrm>
          <a:prstGeom prst="rect">
            <a:avLst/>
          </a:prstGeom>
          <a:noFill/>
          <a:ln w="76200">
            <a:solidFill>
              <a:srgbClr val="FF0000"/>
            </a:solidFill>
            <a:miter lim="800000"/>
            <a:headEnd/>
            <a:tailEnd/>
          </a:ln>
        </p:spPr>
      </p:pic>
      <p:cxnSp>
        <p:nvCxnSpPr>
          <p:cNvPr id="9" name="Connettore 2 8"/>
          <p:cNvCxnSpPr/>
          <p:nvPr/>
        </p:nvCxnSpPr>
        <p:spPr>
          <a:xfrm flipV="1">
            <a:off x="1714480" y="5072074"/>
            <a:ext cx="2286016" cy="6429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93" name="CasellaDiTesto 5"/>
          <p:cNvSpPr txBox="1">
            <a:spLocks noChangeArrowheads="1"/>
          </p:cNvSpPr>
          <p:nvPr/>
        </p:nvSpPr>
        <p:spPr bwMode="auto">
          <a:xfrm>
            <a:off x="107504" y="130175"/>
            <a:ext cx="5357813" cy="584200"/>
          </a:xfrm>
          <a:prstGeom prst="rect">
            <a:avLst/>
          </a:prstGeom>
          <a:noFill/>
          <a:ln w="9525">
            <a:noFill/>
            <a:miter lim="800000"/>
            <a:headEnd/>
            <a:tailEnd/>
          </a:ln>
        </p:spPr>
        <p:txBody>
          <a:bodyPr>
            <a:spAutoFit/>
          </a:bodyPr>
          <a:lstStyle/>
          <a:p>
            <a:r>
              <a:rPr lang="it-IT" sz="3200" b="1" dirty="0" smtClean="0">
                <a:solidFill>
                  <a:schemeClr val="tx2">
                    <a:lumMod val="75000"/>
                  </a:schemeClr>
                </a:solidFill>
                <a:latin typeface="Arial Black" pitchFamily="34" charset="0"/>
              </a:rPr>
              <a:t>Adolescenze spinose</a:t>
            </a:r>
            <a:endParaRPr lang="it-IT" sz="3200" b="1" dirty="0">
              <a:solidFill>
                <a:schemeClr val="tx2">
                  <a:lumMod val="75000"/>
                </a:schemeClr>
              </a:solidFill>
              <a:latin typeface="Arial Black" pitchFamily="34" charset="0"/>
            </a:endParaRPr>
          </a:p>
        </p:txBody>
      </p:sp>
      <p:sp>
        <p:nvSpPr>
          <p:cNvPr id="10" name="CasellaDiTesto 9"/>
          <p:cNvSpPr txBox="1">
            <a:spLocks noChangeArrowheads="1"/>
          </p:cNvSpPr>
          <p:nvPr/>
        </p:nvSpPr>
        <p:spPr bwMode="auto">
          <a:xfrm>
            <a:off x="5143504" y="428604"/>
            <a:ext cx="3714750" cy="3416300"/>
          </a:xfrm>
          <a:prstGeom prst="rect">
            <a:avLst/>
          </a:prstGeom>
          <a:solidFill>
            <a:schemeClr val="bg1"/>
          </a:solidFill>
          <a:ln w="9525">
            <a:noFill/>
            <a:miter lim="800000"/>
            <a:headEnd/>
            <a:tailEnd/>
          </a:ln>
        </p:spPr>
        <p:txBody>
          <a:bodyPr>
            <a:spAutoFit/>
          </a:bodyPr>
          <a:lstStyle/>
          <a:p>
            <a:pPr algn="ctr"/>
            <a:r>
              <a:rPr lang="it-IT" sz="2400" dirty="0">
                <a:solidFill>
                  <a:srgbClr val="002060"/>
                </a:solidFill>
              </a:rPr>
              <a:t>LE EMOZIONI NON SONO TUTTE IMMEDIATAMENTE DISPONIBILI. L’esperienza emotiva viene incasellata in scompartimenti … ed alcuni sono chiusi a chiave</a:t>
            </a:r>
          </a:p>
        </p:txBody>
      </p:sp>
      <p:sp>
        <p:nvSpPr>
          <p:cNvPr id="16390" name="CasellaDiTesto 6"/>
          <p:cNvSpPr txBox="1">
            <a:spLocks noChangeArrowheads="1"/>
          </p:cNvSpPr>
          <p:nvPr/>
        </p:nvSpPr>
        <p:spPr bwMode="auto">
          <a:xfrm>
            <a:off x="71438" y="5715016"/>
            <a:ext cx="3357562" cy="584775"/>
          </a:xfrm>
          <a:prstGeom prst="rect">
            <a:avLst/>
          </a:prstGeom>
          <a:solidFill>
            <a:schemeClr val="bg1"/>
          </a:solidFill>
          <a:ln w="9525">
            <a:noFill/>
            <a:miter lim="800000"/>
            <a:headEnd/>
            <a:tailEnd/>
          </a:ln>
        </p:spPr>
        <p:txBody>
          <a:bodyPr wrap="square">
            <a:spAutoFit/>
          </a:bodyPr>
          <a:lstStyle/>
          <a:p>
            <a:r>
              <a:rPr lang="it-IT" sz="3200" dirty="0">
                <a:solidFill>
                  <a:schemeClr val="tx2">
                    <a:lumMod val="75000"/>
                  </a:schemeClr>
                </a:solidFill>
              </a:rPr>
              <a:t>Fidarsi </a:t>
            </a:r>
            <a:r>
              <a:rPr lang="it-IT" sz="3200" dirty="0" smtClean="0">
                <a:solidFill>
                  <a:schemeClr val="tx2">
                    <a:lumMod val="75000"/>
                  </a:schemeClr>
                </a:solidFill>
              </a:rPr>
              <a:t> Affidarsi</a:t>
            </a:r>
            <a:endParaRPr lang="it-IT" sz="3200" dirty="0">
              <a:solidFill>
                <a:schemeClr val="tx2">
                  <a:lumMod val="75000"/>
                </a:schemeClr>
              </a:solidFill>
            </a:endParaRPr>
          </a:p>
        </p:txBody>
      </p:sp>
      <p:pic>
        <p:nvPicPr>
          <p:cNvPr id="16386" name="Picture 2"/>
          <p:cNvPicPr>
            <a:picLocks noChangeAspect="1" noChangeArrowheads="1"/>
          </p:cNvPicPr>
          <p:nvPr/>
        </p:nvPicPr>
        <p:blipFill>
          <a:blip r:embed="rId4"/>
          <a:srcRect/>
          <a:stretch>
            <a:fillRect/>
          </a:stretch>
        </p:blipFill>
        <p:spPr bwMode="auto">
          <a:xfrm>
            <a:off x="4929190" y="214290"/>
            <a:ext cx="4071938" cy="3714750"/>
          </a:xfrm>
          <a:prstGeom prst="rect">
            <a:avLst/>
          </a:prstGeom>
          <a:noFill/>
          <a:ln w="9525">
            <a:noFill/>
            <a:miter lim="800000"/>
            <a:headEnd/>
            <a:tailEnd/>
          </a:ln>
        </p:spPr>
      </p:pic>
      <p:pic>
        <p:nvPicPr>
          <p:cNvPr id="108547" name="Picture 3"/>
          <p:cNvPicPr>
            <a:picLocks noChangeAspect="1" noChangeArrowheads="1"/>
          </p:cNvPicPr>
          <p:nvPr/>
        </p:nvPicPr>
        <p:blipFill>
          <a:blip r:embed="rId5"/>
          <a:srcRect/>
          <a:stretch>
            <a:fillRect/>
          </a:stretch>
        </p:blipFill>
        <p:spPr bwMode="auto">
          <a:xfrm>
            <a:off x="5786468" y="3429000"/>
            <a:ext cx="3286126" cy="3286146"/>
          </a:xfrm>
          <a:prstGeom prst="rect">
            <a:avLst/>
          </a:prstGeom>
          <a:noFill/>
          <a:ln w="76200">
            <a:solidFill>
              <a:schemeClr val="bg1"/>
            </a:solidFill>
            <a:miter lim="800000"/>
            <a:headEnd/>
            <a:tailEnd/>
          </a:ln>
          <a:scene3d>
            <a:camera prst="perspectiveLeft"/>
            <a:lightRig rig="threePt" dir="t"/>
          </a:scene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108548"/>
                                        </p:tgtEl>
                                        <p:attrNameLst>
                                          <p:attrName>style.visibility</p:attrName>
                                        </p:attrNameLst>
                                      </p:cBhvr>
                                      <p:to>
                                        <p:strVal val="visible"/>
                                      </p:to>
                                    </p:set>
                                    <p:animEffect transition="in" filter="checkerboard(across)">
                                      <p:cBhvr>
                                        <p:cTn id="11" dur="500"/>
                                        <p:tgtEl>
                                          <p:spTgt spid="10854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6386"/>
                                        </p:tgtEl>
                                        <p:attrNameLst>
                                          <p:attrName>style.visibility</p:attrName>
                                        </p:attrNameLst>
                                      </p:cBhvr>
                                      <p:to>
                                        <p:strVal val="visible"/>
                                      </p:to>
                                    </p:set>
                                    <p:anim calcmode="lin" valueType="num">
                                      <p:cBhvr additive="base">
                                        <p:cTn id="16" dur="500" fill="hold"/>
                                        <p:tgtEl>
                                          <p:spTgt spid="16386"/>
                                        </p:tgtEl>
                                        <p:attrNameLst>
                                          <p:attrName>ppt_x</p:attrName>
                                        </p:attrNameLst>
                                      </p:cBhvr>
                                      <p:tavLst>
                                        <p:tav tm="0">
                                          <p:val>
                                            <p:strVal val="#ppt_x"/>
                                          </p:val>
                                        </p:tav>
                                        <p:tav tm="100000">
                                          <p:val>
                                            <p:strVal val="#ppt_x"/>
                                          </p:val>
                                        </p:tav>
                                      </p:tavLst>
                                    </p:anim>
                                    <p:anim calcmode="lin" valueType="num">
                                      <p:cBhvr additive="base">
                                        <p:cTn id="17"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08547"/>
                                        </p:tgtEl>
                                        <p:attrNameLst>
                                          <p:attrName>style.visibility</p:attrName>
                                        </p:attrNameLst>
                                      </p:cBhvr>
                                      <p:to>
                                        <p:strVal val="visible"/>
                                      </p:to>
                                    </p:set>
                                    <p:animEffect transition="in" filter="box(in)">
                                      <p:cBhvr>
                                        <p:cTn id="31"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bwMode="auto">
          <a:xfrm>
            <a:off x="323528" y="1831464"/>
            <a:ext cx="7848872" cy="4524315"/>
          </a:xfrm>
          <a:prstGeom prst="rect">
            <a:avLst/>
          </a:prstGeom>
          <a:noFill/>
          <a:ln w="9525">
            <a:noFill/>
            <a:miter lim="800000"/>
            <a:headEnd/>
            <a:tailEnd/>
          </a:ln>
        </p:spPr>
        <p:txBody>
          <a:bodyPr wrap="square" rtlCol="0">
            <a:spAutoFit/>
          </a:bodyPr>
          <a:lstStyle/>
          <a:p>
            <a:pPr algn="ctr"/>
            <a:r>
              <a:rPr lang="it-IT" sz="3200" dirty="0" smtClean="0">
                <a:solidFill>
                  <a:schemeClr val="bg2">
                    <a:lumMod val="10000"/>
                  </a:schemeClr>
                </a:solidFill>
              </a:rPr>
              <a:t>Di </a:t>
            </a:r>
            <a:r>
              <a:rPr lang="it-IT" sz="3200" dirty="0">
                <a:solidFill>
                  <a:schemeClr val="bg2">
                    <a:lumMod val="10000"/>
                  </a:schemeClr>
                </a:solidFill>
              </a:rPr>
              <a:t>non venir mai più fuori dal caos</a:t>
            </a:r>
          </a:p>
          <a:p>
            <a:pPr algn="ctr"/>
            <a:r>
              <a:rPr lang="it-IT" sz="3200" dirty="0" smtClean="0">
                <a:solidFill>
                  <a:schemeClr val="bg2">
                    <a:lumMod val="10000"/>
                  </a:schemeClr>
                </a:solidFill>
              </a:rPr>
              <a:t>Di essere pazzi</a:t>
            </a:r>
          </a:p>
          <a:p>
            <a:pPr algn="ctr"/>
            <a:r>
              <a:rPr lang="it-IT" sz="3200" dirty="0" smtClean="0">
                <a:solidFill>
                  <a:schemeClr val="bg2">
                    <a:lumMod val="10000"/>
                  </a:schemeClr>
                </a:solidFill>
              </a:rPr>
              <a:t>Di non meritare niente </a:t>
            </a:r>
          </a:p>
          <a:p>
            <a:pPr algn="ctr"/>
            <a:r>
              <a:rPr lang="it-IT" sz="3200" dirty="0" smtClean="0">
                <a:solidFill>
                  <a:schemeClr val="bg2">
                    <a:lumMod val="10000"/>
                  </a:schemeClr>
                </a:solidFill>
              </a:rPr>
              <a:t>Di meritare il peggio</a:t>
            </a:r>
          </a:p>
          <a:p>
            <a:pPr algn="ctr"/>
            <a:r>
              <a:rPr lang="it-IT" sz="3200" dirty="0" smtClean="0">
                <a:solidFill>
                  <a:schemeClr val="bg2">
                    <a:lumMod val="10000"/>
                  </a:schemeClr>
                </a:solidFill>
              </a:rPr>
              <a:t>Di stare nel posto sbagliato</a:t>
            </a:r>
          </a:p>
          <a:p>
            <a:pPr algn="ctr"/>
            <a:r>
              <a:rPr lang="it-IT" sz="3200" dirty="0" smtClean="0">
                <a:solidFill>
                  <a:schemeClr val="bg2">
                    <a:lumMod val="10000"/>
                  </a:schemeClr>
                </a:solidFill>
              </a:rPr>
              <a:t>Di aver ingannato tutti sino ad ora, anche sé stessi</a:t>
            </a:r>
          </a:p>
          <a:p>
            <a:pPr algn="ctr"/>
            <a:r>
              <a:rPr lang="it-IT" sz="3200" dirty="0" smtClean="0">
                <a:solidFill>
                  <a:schemeClr val="bg2">
                    <a:lumMod val="10000"/>
                  </a:schemeClr>
                </a:solidFill>
              </a:rPr>
              <a:t>Di essere cattivi, malvagi, sporchi</a:t>
            </a:r>
          </a:p>
          <a:p>
            <a:pPr algn="ctr"/>
            <a:r>
              <a:rPr lang="it-IT" sz="3200" dirty="0" smtClean="0">
                <a:solidFill>
                  <a:schemeClr val="bg2">
                    <a:lumMod val="10000"/>
                  </a:schemeClr>
                </a:solidFill>
              </a:rPr>
              <a:t>Di essere pericolosi</a:t>
            </a:r>
            <a:endParaRPr lang="it-IT" sz="3200" dirty="0">
              <a:solidFill>
                <a:schemeClr val="bg2">
                  <a:lumMod val="10000"/>
                </a:schemeClr>
              </a:solidFill>
            </a:endParaRPr>
          </a:p>
        </p:txBody>
      </p:sp>
      <p:sp>
        <p:nvSpPr>
          <p:cNvPr id="3" name="CasellaDiTesto 2"/>
          <p:cNvSpPr txBox="1"/>
          <p:nvPr/>
        </p:nvSpPr>
        <p:spPr bwMode="auto">
          <a:xfrm>
            <a:off x="1259632" y="188640"/>
            <a:ext cx="5760640" cy="1323439"/>
          </a:xfrm>
          <a:prstGeom prst="rect">
            <a:avLst/>
          </a:prstGeom>
          <a:noFill/>
          <a:ln w="9525">
            <a:noFill/>
            <a:miter lim="800000"/>
            <a:headEnd/>
            <a:tailEnd/>
          </a:ln>
        </p:spPr>
        <p:txBody>
          <a:bodyPr wrap="square" rtlCol="0">
            <a:spAutoFit/>
          </a:bodyPr>
          <a:lstStyle/>
          <a:p>
            <a:pPr algn="ctr"/>
            <a:r>
              <a:rPr lang="it-IT" sz="8000" b="1" dirty="0" smtClean="0">
                <a:solidFill>
                  <a:srgbClr val="002060"/>
                </a:solidFill>
              </a:rPr>
              <a:t>PAURA</a:t>
            </a:r>
            <a:endParaRPr lang="it-IT" sz="8000" b="1" dirty="0">
              <a:solidFill>
                <a:srgbClr val="00206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58597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contenuto 1"/>
          <p:cNvSpPr txBox="1">
            <a:spLocks/>
          </p:cNvSpPr>
          <p:nvPr/>
        </p:nvSpPr>
        <p:spPr>
          <a:xfrm>
            <a:off x="395536" y="2132856"/>
            <a:ext cx="8496944" cy="4680519"/>
          </a:xfrm>
          <a:prstGeom prst="rect">
            <a:avLst/>
          </a:prstGeom>
          <a:solidFill>
            <a:schemeClr val="bg1"/>
          </a:solidFill>
        </p:spPr>
        <p:txBody>
          <a:bodyPr vert="horz" rtlCol="0" anchor="ctr">
            <a:normAutofit fontScale="55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endParaRPr lang="it-IT" dirty="0" smtClean="0">
              <a:solidFill>
                <a:srgbClr val="0070C0"/>
              </a:solidFill>
            </a:endParaRPr>
          </a:p>
          <a:p>
            <a:r>
              <a:rPr lang="it-IT" dirty="0" smtClean="0">
                <a:solidFill>
                  <a:srgbClr val="000000"/>
                </a:solidFill>
              </a:rPr>
              <a:t>…. </a:t>
            </a:r>
            <a:r>
              <a:rPr lang="it-IT" dirty="0" err="1" smtClean="0">
                <a:solidFill>
                  <a:srgbClr val="000000"/>
                </a:solidFill>
              </a:rPr>
              <a:t>Finchè</a:t>
            </a:r>
            <a:r>
              <a:rPr lang="it-IT" dirty="0" smtClean="0">
                <a:solidFill>
                  <a:srgbClr val="000000"/>
                </a:solidFill>
              </a:rPr>
              <a:t> non rinuncerete all’illusione del controllo</a:t>
            </a:r>
          </a:p>
          <a:p>
            <a:endParaRPr lang="it-IT" dirty="0" smtClean="0">
              <a:solidFill>
                <a:srgbClr val="0070C0"/>
              </a:solidFill>
            </a:endParaRPr>
          </a:p>
          <a:p>
            <a:r>
              <a:rPr lang="it-IT" dirty="0" smtClean="0">
                <a:solidFill>
                  <a:srgbClr val="0070C0"/>
                </a:solidFill>
              </a:rPr>
              <a:t>Qualunque cosa tu faccia quel seme crescerà e diventerà un pesco. Magari tu desideri un melo o qualcos’altro, ma diventerà un pesco. </a:t>
            </a:r>
          </a:p>
          <a:p>
            <a:endParaRPr lang="it-IT" dirty="0" smtClean="0">
              <a:solidFill>
                <a:srgbClr val="0070C0"/>
              </a:solidFill>
            </a:endParaRPr>
          </a:p>
          <a:p>
            <a:r>
              <a:rPr lang="it-IT" dirty="0" smtClean="0">
                <a:solidFill>
                  <a:srgbClr val="0070C0"/>
                </a:solidFill>
              </a:rPr>
              <a:t>Può darsi di si … se sei disposto a guidarlo, a nutrirlo … A CREDERE IN LUI</a:t>
            </a:r>
          </a:p>
          <a:p>
            <a:endParaRPr lang="it-IT" dirty="0" smtClean="0">
              <a:solidFill>
                <a:srgbClr val="0070C0"/>
              </a:solidFill>
            </a:endParaRPr>
          </a:p>
          <a:p>
            <a:r>
              <a:rPr lang="it-IT" dirty="0" smtClean="0">
                <a:solidFill>
                  <a:srgbClr val="0070C0"/>
                </a:solidFill>
              </a:rPr>
              <a:t>“MA COME? … come? Mi serve il vostro aiuto MAESTRO!”</a:t>
            </a:r>
          </a:p>
          <a:p>
            <a:r>
              <a:rPr lang="it-IT" dirty="0" smtClean="0">
                <a:solidFill>
                  <a:srgbClr val="0070C0"/>
                </a:solidFill>
              </a:rPr>
              <a:t>“</a:t>
            </a:r>
            <a:r>
              <a:rPr lang="it-IT" dirty="0" err="1" smtClean="0">
                <a:solidFill>
                  <a:srgbClr val="0070C0"/>
                </a:solidFill>
              </a:rPr>
              <a:t>Noooo</a:t>
            </a:r>
            <a:r>
              <a:rPr lang="it-IT" dirty="0" smtClean="0">
                <a:solidFill>
                  <a:srgbClr val="0070C0"/>
                </a:solidFill>
              </a:rPr>
              <a:t> </a:t>
            </a:r>
            <a:r>
              <a:rPr lang="it-IT" dirty="0" smtClean="0">
                <a:solidFill>
                  <a:srgbClr val="000000"/>
                </a:solidFill>
              </a:rPr>
              <a:t>… TU DEVI SOLAMENTE CREDERE. </a:t>
            </a:r>
            <a:r>
              <a:rPr lang="it-IT" dirty="0" smtClean="0">
                <a:solidFill>
                  <a:srgbClr val="0070C0"/>
                </a:solidFill>
              </a:rPr>
              <a:t>Promettimelo. Promettimi che tu crederai”</a:t>
            </a:r>
          </a:p>
          <a:p>
            <a:endParaRPr lang="it-IT" dirty="0" smtClean="0">
              <a:solidFill>
                <a:srgbClr val="0070C0"/>
              </a:solidFill>
            </a:endParaRPr>
          </a:p>
          <a:p>
            <a:r>
              <a:rPr lang="it-IT" u="sng" dirty="0" smtClean="0">
                <a:solidFill>
                  <a:srgbClr val="0070C0"/>
                </a:solidFill>
              </a:rPr>
              <a:t>TU DEVI CREDERE</a:t>
            </a:r>
            <a:endParaRPr lang="it-IT" u="sng" dirty="0">
              <a:solidFill>
                <a:srgbClr val="0070C0"/>
              </a:solidFill>
            </a:endParaRPr>
          </a:p>
        </p:txBody>
      </p:sp>
      <p:pic>
        <p:nvPicPr>
          <p:cNvPr id="4" name="Picture 2">
            <a:hlinkClick r:id="rId2" action="ppaction://hlinkfile"/>
          </p:cNvPr>
          <p:cNvPicPr>
            <a:picLocks noChangeAspect="1" noChangeArrowheads="1"/>
          </p:cNvPicPr>
          <p:nvPr/>
        </p:nvPicPr>
        <p:blipFill>
          <a:blip r:embed="rId3"/>
          <a:srcRect/>
          <a:stretch>
            <a:fillRect/>
          </a:stretch>
        </p:blipFill>
        <p:spPr bwMode="auto">
          <a:xfrm>
            <a:off x="179512" y="148823"/>
            <a:ext cx="5351187" cy="2272065"/>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09400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asellaDiTesto 5"/>
          <p:cNvSpPr txBox="1"/>
          <p:nvPr/>
        </p:nvSpPr>
        <p:spPr>
          <a:xfrm>
            <a:off x="5179414" y="2771050"/>
            <a:ext cx="3929090" cy="3970318"/>
          </a:xfrm>
          <a:prstGeom prst="rect">
            <a:avLst/>
          </a:prstGeom>
          <a:solidFill>
            <a:schemeClr val="bg1"/>
          </a:solidFill>
        </p:spPr>
        <p:txBody>
          <a:bodyPr wrap="square" rtlCol="0">
            <a:spAutoFit/>
          </a:bodyPr>
          <a:lstStyle/>
          <a:p>
            <a:pPr>
              <a:buNone/>
            </a:pPr>
            <a:r>
              <a:rPr lang="it-IT" sz="2100" dirty="0" smtClean="0"/>
              <a:t>Cerchiamo lo sguardo che possa consentirci di fare la nostra fotosintesi: </a:t>
            </a:r>
            <a:r>
              <a:rPr lang="it-IT" sz="2100" b="1" i="1" dirty="0" smtClean="0"/>
              <a:t>mettere radici più profonde dentro noi stessi</a:t>
            </a:r>
            <a:r>
              <a:rPr lang="it-IT" sz="2100" dirty="0" smtClean="0"/>
              <a:t>, perché quello sguardo amante ci porta diritti dritti al centro del nostro essere. </a:t>
            </a:r>
          </a:p>
          <a:p>
            <a:pPr>
              <a:buNone/>
            </a:pPr>
            <a:r>
              <a:rPr lang="it-IT" sz="2100" dirty="0" smtClean="0"/>
              <a:t>E solo l’amore conduce a quel centro da cui sgorgano le nostre migliori risorse</a:t>
            </a:r>
          </a:p>
          <a:p>
            <a:pPr>
              <a:buNone/>
            </a:pPr>
            <a:r>
              <a:rPr lang="it-IT" sz="2100" dirty="0" smtClean="0"/>
              <a:t> (Alessandro </a:t>
            </a:r>
            <a:r>
              <a:rPr lang="it-IT" sz="2100" dirty="0" err="1" smtClean="0"/>
              <a:t>D'Avenia</a:t>
            </a:r>
            <a:r>
              <a:rPr lang="it-IT" sz="2100" dirty="0" smtClean="0"/>
              <a:t>)</a:t>
            </a:r>
          </a:p>
        </p:txBody>
      </p:sp>
      <p:sp>
        <p:nvSpPr>
          <p:cNvPr id="2" name="Titolo 1"/>
          <p:cNvSpPr>
            <a:spLocks noGrp="1"/>
          </p:cNvSpPr>
          <p:nvPr>
            <p:ph type="title"/>
          </p:nvPr>
        </p:nvSpPr>
        <p:spPr>
          <a:xfrm>
            <a:off x="1690718" y="692696"/>
            <a:ext cx="7239000" cy="1152128"/>
          </a:xfrm>
          <a:solidFill>
            <a:schemeClr val="bg1"/>
          </a:solidFill>
        </p:spPr>
        <p:txBody>
          <a:bodyPr>
            <a:normAutofit fontScale="90000"/>
          </a:bodyPr>
          <a:lstStyle/>
          <a:p>
            <a:r>
              <a:rPr lang="it-IT" dirty="0" smtClean="0">
                <a:solidFill>
                  <a:srgbClr val="FFC000"/>
                </a:solidFill>
                <a:latin typeface="Arial Black" pitchFamily="34" charset="0"/>
              </a:rPr>
              <a:t>Tu sei migliore di quello che pensi di essere!!</a:t>
            </a:r>
            <a:endParaRPr lang="it-IT" dirty="0"/>
          </a:p>
        </p:txBody>
      </p:sp>
      <p:sp>
        <p:nvSpPr>
          <p:cNvPr id="3" name="Segnaposto contenuto 2"/>
          <p:cNvSpPr>
            <a:spLocks noGrp="1"/>
          </p:cNvSpPr>
          <p:nvPr>
            <p:ph idx="1"/>
          </p:nvPr>
        </p:nvSpPr>
        <p:spPr>
          <a:xfrm>
            <a:off x="35496" y="1797390"/>
            <a:ext cx="7239000" cy="1345858"/>
          </a:xfrm>
        </p:spPr>
        <p:txBody>
          <a:bodyPr>
            <a:normAutofit/>
          </a:bodyPr>
          <a:lstStyle/>
          <a:p>
            <a:pPr>
              <a:buNone/>
            </a:pPr>
            <a:r>
              <a:rPr lang="it-IT" dirty="0" smtClean="0"/>
              <a:t>possiamo cogliere la nostra vera grandezza se qualcuno ci guarda con occhi benevoli, accoglienti o persino innamorati.</a:t>
            </a:r>
          </a:p>
          <a:p>
            <a:endParaRPr lang="it-IT" dirty="0"/>
          </a:p>
        </p:txBody>
      </p:sp>
      <p:pic>
        <p:nvPicPr>
          <p:cNvPr id="1027" name="Picture 3"/>
          <p:cNvPicPr>
            <a:picLocks noChangeAspect="1" noChangeArrowheads="1"/>
          </p:cNvPicPr>
          <p:nvPr/>
        </p:nvPicPr>
        <p:blipFill>
          <a:blip r:embed="rId2"/>
          <a:srcRect/>
          <a:stretch>
            <a:fillRect/>
          </a:stretch>
        </p:blipFill>
        <p:spPr bwMode="auto">
          <a:xfrm>
            <a:off x="285720" y="3278433"/>
            <a:ext cx="4643470" cy="3079525"/>
          </a:xfrm>
          <a:prstGeom prst="rect">
            <a:avLst/>
          </a:prstGeom>
          <a:noFill/>
          <a:ln w="9525">
            <a:noFill/>
            <a:miter lim="800000"/>
            <a:headEnd/>
            <a:tailEnd/>
          </a:ln>
          <a:effectLst/>
        </p:spPr>
      </p:pic>
      <p:sp>
        <p:nvSpPr>
          <p:cNvPr id="7" name="CasellaDiTesto 6"/>
          <p:cNvSpPr txBox="1"/>
          <p:nvPr/>
        </p:nvSpPr>
        <p:spPr>
          <a:xfrm>
            <a:off x="142876" y="119698"/>
            <a:ext cx="3286116" cy="523220"/>
          </a:xfrm>
          <a:prstGeom prst="rect">
            <a:avLst/>
          </a:prstGeom>
          <a:solidFill>
            <a:schemeClr val="bg1"/>
          </a:solidFill>
        </p:spPr>
        <p:txBody>
          <a:bodyPr wrap="square" rtlCol="0">
            <a:spAutoFit/>
          </a:bodyPr>
          <a:lstStyle/>
          <a:p>
            <a:pPr algn="ctr"/>
            <a:r>
              <a:rPr lang="it-IT" sz="2800" dirty="0" smtClean="0">
                <a:solidFill>
                  <a:schemeClr val="bg2">
                    <a:lumMod val="25000"/>
                  </a:schemeClr>
                </a:solidFill>
                <a:latin typeface="Bodoni MT Black" pitchFamily="18" charset="0"/>
              </a:rPr>
              <a:t>SPERANZA</a:t>
            </a:r>
            <a:endParaRPr lang="it-IT" sz="2800" dirty="0">
              <a:solidFill>
                <a:schemeClr val="bg2">
                  <a:lumMod val="25000"/>
                </a:schemeClr>
              </a:solidFill>
              <a:latin typeface="Bodoni MT Black"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119082" y="142860"/>
            <a:ext cx="7024686" cy="714372"/>
          </a:xfrm>
        </p:spPr>
        <p:txBody>
          <a:bodyPr>
            <a:normAutofit fontScale="90000"/>
          </a:bodyPr>
          <a:lstStyle/>
          <a:p>
            <a:r>
              <a:rPr lang="it-IT" dirty="0" smtClean="0">
                <a:solidFill>
                  <a:schemeClr val="tx2">
                    <a:lumMod val="75000"/>
                  </a:schemeClr>
                </a:solidFill>
              </a:rPr>
              <a:t>Essere guardati ‘con amore’</a:t>
            </a:r>
            <a:endParaRPr lang="it-IT" dirty="0">
              <a:solidFill>
                <a:schemeClr val="tx2">
                  <a:lumMod val="75000"/>
                </a:schemeClr>
              </a:solidFill>
            </a:endParaRPr>
          </a:p>
        </p:txBody>
      </p:sp>
      <p:sp>
        <p:nvSpPr>
          <p:cNvPr id="3" name="Segnaposto contenuto 2"/>
          <p:cNvSpPr>
            <a:spLocks noGrp="1"/>
          </p:cNvSpPr>
          <p:nvPr>
            <p:ph idx="1"/>
          </p:nvPr>
        </p:nvSpPr>
        <p:spPr>
          <a:xfrm>
            <a:off x="142844" y="1000108"/>
            <a:ext cx="7239000" cy="2774618"/>
          </a:xfrm>
        </p:spPr>
        <p:txBody>
          <a:bodyPr>
            <a:normAutofit/>
          </a:bodyPr>
          <a:lstStyle/>
          <a:p>
            <a:pPr>
              <a:buNone/>
            </a:pPr>
            <a:r>
              <a:rPr lang="it-IT" dirty="0" smtClean="0"/>
              <a:t>In qualche modo chi ci ama davvero diventa profeta di noi stessi: affermando il nostro meglio (che è comprensivo dei limiti) ci spinge a raggiungere la nostra altezza e quindi in qualche maniera ci fa diventare – nel tempo – “il meglio” di noi stessi. </a:t>
            </a:r>
          </a:p>
          <a:p>
            <a:endParaRPr lang="it-IT" dirty="0" smtClean="0"/>
          </a:p>
          <a:p>
            <a:endParaRPr lang="it-IT" dirty="0"/>
          </a:p>
        </p:txBody>
      </p:sp>
      <p:pic>
        <p:nvPicPr>
          <p:cNvPr id="2050" name="Picture 2"/>
          <p:cNvPicPr>
            <a:picLocks noChangeAspect="1" noChangeArrowheads="1"/>
          </p:cNvPicPr>
          <p:nvPr/>
        </p:nvPicPr>
        <p:blipFill>
          <a:blip r:embed="rId2"/>
          <a:srcRect/>
          <a:stretch>
            <a:fillRect/>
          </a:stretch>
        </p:blipFill>
        <p:spPr bwMode="auto">
          <a:xfrm>
            <a:off x="3492993" y="3857628"/>
            <a:ext cx="5579601" cy="1928826"/>
          </a:xfrm>
          <a:prstGeom prst="rect">
            <a:avLst/>
          </a:prstGeom>
          <a:noFill/>
          <a:ln w="9525">
            <a:noFill/>
            <a:miter lim="800000"/>
            <a:headEnd/>
            <a:tailEnd/>
          </a:ln>
          <a:effectLst/>
        </p:spPr>
      </p:pic>
      <p:sp>
        <p:nvSpPr>
          <p:cNvPr id="6" name="CasellaDiTesto 5"/>
          <p:cNvSpPr txBox="1"/>
          <p:nvPr/>
        </p:nvSpPr>
        <p:spPr>
          <a:xfrm>
            <a:off x="0" y="3714752"/>
            <a:ext cx="3571868" cy="3046988"/>
          </a:xfrm>
          <a:prstGeom prst="rect">
            <a:avLst/>
          </a:prstGeom>
          <a:noFill/>
        </p:spPr>
        <p:txBody>
          <a:bodyPr wrap="square" rtlCol="0">
            <a:spAutoFit/>
          </a:bodyPr>
          <a:lstStyle/>
          <a:p>
            <a:pPr algn="ctr">
              <a:buNone/>
            </a:pPr>
            <a:r>
              <a:rPr lang="it-IT" sz="3200" b="1" i="1" dirty="0" smtClean="0">
                <a:solidFill>
                  <a:schemeClr val="tx2">
                    <a:lumMod val="75000"/>
                  </a:schemeClr>
                </a:solidFill>
              </a:rPr>
              <a:t>Essere </a:t>
            </a:r>
          </a:p>
          <a:p>
            <a:pPr algn="ctr">
              <a:buNone/>
            </a:pPr>
            <a:r>
              <a:rPr lang="it-IT" sz="3200" b="1" i="1" dirty="0" smtClean="0">
                <a:solidFill>
                  <a:schemeClr val="tx2">
                    <a:lumMod val="75000"/>
                  </a:schemeClr>
                </a:solidFill>
              </a:rPr>
              <a:t>“guardati bene” </a:t>
            </a:r>
          </a:p>
          <a:p>
            <a:pPr algn="ctr">
              <a:buNone/>
            </a:pPr>
            <a:r>
              <a:rPr lang="it-IT" sz="3200" b="1" i="1" dirty="0" smtClean="0">
                <a:solidFill>
                  <a:schemeClr val="tx2">
                    <a:lumMod val="75000"/>
                  </a:schemeClr>
                </a:solidFill>
              </a:rPr>
              <a:t>cioè </a:t>
            </a:r>
          </a:p>
          <a:p>
            <a:pPr algn="ctr">
              <a:buNone/>
            </a:pPr>
            <a:r>
              <a:rPr lang="it-IT" sz="3200" b="1" i="1" dirty="0" smtClean="0">
                <a:solidFill>
                  <a:schemeClr val="tx2">
                    <a:lumMod val="75000"/>
                  </a:schemeClr>
                </a:solidFill>
              </a:rPr>
              <a:t>essere guardati </a:t>
            </a:r>
          </a:p>
          <a:p>
            <a:pPr algn="ctr">
              <a:buNone/>
            </a:pPr>
            <a:r>
              <a:rPr lang="it-IT" sz="3200" b="1" i="1" dirty="0" smtClean="0">
                <a:solidFill>
                  <a:schemeClr val="tx2">
                    <a:lumMod val="75000"/>
                  </a:schemeClr>
                </a:solidFill>
              </a:rPr>
              <a:t>per “il bene” nostro. </a:t>
            </a:r>
          </a:p>
        </p:txBody>
      </p:sp>
      <p:sp>
        <p:nvSpPr>
          <p:cNvPr id="7" name="CasellaDiTesto 6"/>
          <p:cNvSpPr txBox="1"/>
          <p:nvPr/>
        </p:nvSpPr>
        <p:spPr>
          <a:xfrm>
            <a:off x="3643306" y="5929330"/>
            <a:ext cx="4429156" cy="523220"/>
          </a:xfrm>
          <a:prstGeom prst="rect">
            <a:avLst/>
          </a:prstGeom>
          <a:noFill/>
        </p:spPr>
        <p:txBody>
          <a:bodyPr wrap="square" rtlCol="0">
            <a:spAutoFit/>
          </a:bodyPr>
          <a:lstStyle/>
          <a:p>
            <a:pPr>
              <a:buNone/>
            </a:pPr>
            <a:r>
              <a:rPr lang="it-IT" sz="2800" dirty="0" smtClean="0"/>
              <a:t>Questo si chiama Amore.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6">
                    <a:lumMod val="50000"/>
                  </a:schemeClr>
                </a:solidFill>
              </a:rPr>
              <a:t>Ideale dell’io</a:t>
            </a:r>
            <a:endParaRPr lang="it-IT" dirty="0">
              <a:solidFill>
                <a:schemeClr val="accent6">
                  <a:lumMod val="50000"/>
                </a:schemeClr>
              </a:solidFill>
            </a:endParaRPr>
          </a:p>
        </p:txBody>
      </p:sp>
      <p:sp>
        <p:nvSpPr>
          <p:cNvPr id="3" name="Segnaposto contenuto 2"/>
          <p:cNvSpPr>
            <a:spLocks noGrp="1"/>
          </p:cNvSpPr>
          <p:nvPr>
            <p:ph idx="1"/>
          </p:nvPr>
        </p:nvSpPr>
        <p:spPr>
          <a:xfrm>
            <a:off x="457200" y="1609416"/>
            <a:ext cx="7239000" cy="667456"/>
          </a:xfrm>
        </p:spPr>
        <p:txBody>
          <a:bodyPr>
            <a:normAutofit/>
          </a:bodyPr>
          <a:lstStyle/>
          <a:p>
            <a:r>
              <a:rPr lang="it-IT" dirty="0" smtClean="0"/>
              <a:t>Idealizzato ed irraggiungibile </a:t>
            </a:r>
            <a:endParaRPr lang="it-IT" dirty="0"/>
          </a:p>
        </p:txBody>
      </p:sp>
      <p:sp>
        <p:nvSpPr>
          <p:cNvPr id="4" name="Titolo 1"/>
          <p:cNvSpPr txBox="1">
            <a:spLocks/>
          </p:cNvSpPr>
          <p:nvPr/>
        </p:nvSpPr>
        <p:spPr>
          <a:xfrm>
            <a:off x="395536" y="2492896"/>
            <a:ext cx="7239000" cy="1143000"/>
          </a:xfrm>
          <a:prstGeom prst="rect">
            <a:avLst/>
          </a:prstGeom>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lstStyle>
          <a:p>
            <a:r>
              <a:rPr lang="it-IT" dirty="0" smtClean="0">
                <a:solidFill>
                  <a:schemeClr val="accent6">
                    <a:lumMod val="50000"/>
                  </a:schemeClr>
                </a:solidFill>
              </a:rPr>
              <a:t>Io reale </a:t>
            </a:r>
            <a:endParaRPr lang="it-IT" dirty="0">
              <a:solidFill>
                <a:schemeClr val="accent6">
                  <a:lumMod val="50000"/>
                </a:schemeClr>
              </a:solidFill>
            </a:endParaRPr>
          </a:p>
        </p:txBody>
      </p:sp>
      <p:sp>
        <p:nvSpPr>
          <p:cNvPr id="5" name="Segnaposto contenuto 2"/>
          <p:cNvSpPr txBox="1">
            <a:spLocks/>
          </p:cNvSpPr>
          <p:nvPr/>
        </p:nvSpPr>
        <p:spPr>
          <a:xfrm>
            <a:off x="395536" y="3635896"/>
            <a:ext cx="7239000" cy="667456"/>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lstStyle>
          <a:p>
            <a:r>
              <a:rPr lang="it-IT" dirty="0" smtClean="0"/>
              <a:t>Nient’affatto consapevole</a:t>
            </a:r>
            <a:endParaRPr lang="it-IT" dirty="0"/>
          </a:p>
        </p:txBody>
      </p:sp>
      <p:sp>
        <p:nvSpPr>
          <p:cNvPr id="6" name="Segnaposto contenuto 2"/>
          <p:cNvSpPr txBox="1">
            <a:spLocks/>
          </p:cNvSpPr>
          <p:nvPr/>
        </p:nvSpPr>
        <p:spPr>
          <a:xfrm>
            <a:off x="395536" y="5517232"/>
            <a:ext cx="7704856" cy="1152128"/>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lstStyle>
          <a:p>
            <a:r>
              <a:rPr lang="it-IT" dirty="0" smtClean="0"/>
              <a:t>Fortemente svalutante, anche se esteriormente c’è un Io ipertrofico (onnipotente)</a:t>
            </a:r>
            <a:endParaRPr lang="it-IT" dirty="0"/>
          </a:p>
        </p:txBody>
      </p:sp>
      <p:sp>
        <p:nvSpPr>
          <p:cNvPr id="7" name="Titolo 1"/>
          <p:cNvSpPr txBox="1">
            <a:spLocks/>
          </p:cNvSpPr>
          <p:nvPr/>
        </p:nvSpPr>
        <p:spPr>
          <a:xfrm>
            <a:off x="467544" y="4365104"/>
            <a:ext cx="7239000" cy="1143000"/>
          </a:xfrm>
          <a:prstGeom prst="rect">
            <a:avLst/>
          </a:prstGeom>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lstStyle>
          <a:p>
            <a:r>
              <a:rPr lang="it-IT" dirty="0" smtClean="0">
                <a:solidFill>
                  <a:schemeClr val="accent6">
                    <a:lumMod val="50000"/>
                  </a:schemeClr>
                </a:solidFill>
              </a:rPr>
              <a:t>Io come credo di essere </a:t>
            </a:r>
            <a:endParaRPr lang="it-IT" dirty="0">
              <a:solidFill>
                <a:schemeClr val="accent6">
                  <a:lumMod val="50000"/>
                </a:schemeClr>
              </a:solidFill>
            </a:endParaRPr>
          </a:p>
        </p:txBody>
      </p:sp>
      <p:sp>
        <p:nvSpPr>
          <p:cNvPr id="8" name="Freccia a destra 7"/>
          <p:cNvSpPr/>
          <p:nvPr/>
        </p:nvSpPr>
        <p:spPr>
          <a:xfrm rot="10800000">
            <a:off x="3311860" y="2636912"/>
            <a:ext cx="3852428" cy="100811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2">
                  <a:lumMod val="10000"/>
                </a:schemeClr>
              </a:solidFill>
            </a:endParaRPr>
          </a:p>
        </p:txBody>
      </p:sp>
      <p:sp>
        <p:nvSpPr>
          <p:cNvPr id="9" name="CasellaDiTesto 8"/>
          <p:cNvSpPr txBox="1"/>
          <p:nvPr/>
        </p:nvSpPr>
        <p:spPr bwMode="auto">
          <a:xfrm>
            <a:off x="7308304" y="2570128"/>
            <a:ext cx="1692187" cy="1938992"/>
          </a:xfrm>
          <a:prstGeom prst="rect">
            <a:avLst/>
          </a:prstGeom>
          <a:solidFill>
            <a:schemeClr val="bg1"/>
          </a:solidFill>
          <a:ln w="9525">
            <a:noFill/>
            <a:miter lim="800000"/>
            <a:headEnd/>
            <a:tailEnd/>
          </a:ln>
        </p:spPr>
        <p:txBody>
          <a:bodyPr wrap="square" rtlCol="0">
            <a:spAutoFit/>
          </a:bodyPr>
          <a:lstStyle/>
          <a:p>
            <a:pPr algn="ctr"/>
            <a:r>
              <a:rPr lang="it-IT" sz="2400" b="1" dirty="0" smtClean="0">
                <a:solidFill>
                  <a:srgbClr val="002060"/>
                </a:solidFill>
              </a:rPr>
              <a:t>Qui si colloca il racconto dei genitori</a:t>
            </a:r>
            <a:endParaRPr lang="it-IT" sz="2400" b="1" dirty="0">
              <a:solidFill>
                <a:srgbClr val="00206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54412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72008"/>
            <a:ext cx="7704856" cy="3501008"/>
          </a:xfrm>
          <a:solidFill>
            <a:schemeClr val="bg1"/>
          </a:solidFill>
        </p:spPr>
        <p:txBody>
          <a:bodyPr>
            <a:noAutofit/>
          </a:bodyPr>
          <a:lstStyle/>
          <a:p>
            <a:pPr algn="ctr">
              <a:spcBef>
                <a:spcPts val="600"/>
              </a:spcBef>
            </a:pPr>
            <a:r>
              <a:rPr lang="it-IT" sz="2000" b="0" cap="none" dirty="0">
                <a:solidFill>
                  <a:schemeClr val="tx2">
                    <a:lumMod val="50000"/>
                  </a:schemeClr>
                </a:solidFill>
                <a:latin typeface="Century" pitchFamily="18" charset="0"/>
                <a:cs typeface="Arial" pitchFamily="34" charset="0"/>
              </a:rPr>
              <a:t/>
            </a:r>
            <a:br>
              <a:rPr lang="it-IT" sz="2000" b="0" cap="none" dirty="0">
                <a:solidFill>
                  <a:schemeClr val="tx2">
                    <a:lumMod val="50000"/>
                  </a:schemeClr>
                </a:solidFill>
                <a:latin typeface="Century" pitchFamily="18" charset="0"/>
                <a:cs typeface="Arial" pitchFamily="34" charset="0"/>
              </a:rPr>
            </a:br>
            <a:r>
              <a:rPr lang="it-IT" sz="2000" b="0" cap="none" dirty="0" smtClean="0">
                <a:solidFill>
                  <a:schemeClr val="tx2">
                    <a:lumMod val="50000"/>
                  </a:schemeClr>
                </a:solidFill>
                <a:latin typeface="Century" pitchFamily="18" charset="0"/>
                <a:cs typeface="Arial" pitchFamily="34" charset="0"/>
              </a:rPr>
              <a:t/>
            </a:r>
            <a:br>
              <a:rPr lang="it-IT" sz="2000" b="0" cap="none" dirty="0" smtClean="0">
                <a:solidFill>
                  <a:schemeClr val="tx2">
                    <a:lumMod val="50000"/>
                  </a:schemeClr>
                </a:solidFill>
                <a:latin typeface="Century" pitchFamily="18" charset="0"/>
                <a:cs typeface="Arial" pitchFamily="34" charset="0"/>
              </a:rPr>
            </a:br>
            <a:r>
              <a:rPr lang="it-IT" sz="2000" b="0" cap="none" dirty="0">
                <a:solidFill>
                  <a:schemeClr val="tx2">
                    <a:lumMod val="50000"/>
                  </a:schemeClr>
                </a:solidFill>
                <a:latin typeface="Century" pitchFamily="18" charset="0"/>
                <a:cs typeface="Arial" pitchFamily="34" charset="0"/>
              </a:rPr>
              <a:t/>
            </a:r>
            <a:br>
              <a:rPr lang="it-IT" sz="2000" b="0" cap="none" dirty="0">
                <a:solidFill>
                  <a:schemeClr val="tx2">
                    <a:lumMod val="50000"/>
                  </a:schemeClr>
                </a:solidFill>
                <a:latin typeface="Century" pitchFamily="18" charset="0"/>
                <a:cs typeface="Arial" pitchFamily="34" charset="0"/>
              </a:rPr>
            </a:br>
            <a:r>
              <a:rPr lang="it-IT" sz="2000" b="0" cap="none" dirty="0" smtClean="0">
                <a:solidFill>
                  <a:schemeClr val="tx2">
                    <a:lumMod val="50000"/>
                  </a:schemeClr>
                </a:solidFill>
                <a:latin typeface="Century" pitchFamily="18" charset="0"/>
                <a:cs typeface="Arial" pitchFamily="34" charset="0"/>
              </a:rPr>
              <a:t/>
            </a:r>
            <a:br>
              <a:rPr lang="it-IT" sz="2000" b="0" cap="none" dirty="0" smtClean="0">
                <a:solidFill>
                  <a:schemeClr val="tx2">
                    <a:lumMod val="50000"/>
                  </a:schemeClr>
                </a:solidFill>
                <a:latin typeface="Century" pitchFamily="18" charset="0"/>
                <a:cs typeface="Arial" pitchFamily="34" charset="0"/>
              </a:rPr>
            </a:br>
            <a:r>
              <a:rPr lang="it-IT" sz="2000" b="0" cap="none" dirty="0">
                <a:solidFill>
                  <a:schemeClr val="tx2">
                    <a:lumMod val="50000"/>
                  </a:schemeClr>
                </a:solidFill>
                <a:latin typeface="Century" pitchFamily="18" charset="0"/>
                <a:cs typeface="Arial" pitchFamily="34" charset="0"/>
              </a:rPr>
              <a:t/>
            </a:r>
            <a:br>
              <a:rPr lang="it-IT" sz="2000" b="0" cap="none" dirty="0">
                <a:solidFill>
                  <a:schemeClr val="tx2">
                    <a:lumMod val="50000"/>
                  </a:schemeClr>
                </a:solidFill>
                <a:latin typeface="Century" pitchFamily="18" charset="0"/>
                <a:cs typeface="Arial" pitchFamily="34" charset="0"/>
              </a:rPr>
            </a:br>
            <a:r>
              <a:rPr lang="it-IT" sz="2000" b="0" cap="none" dirty="0" smtClean="0">
                <a:solidFill>
                  <a:schemeClr val="tx2">
                    <a:lumMod val="50000"/>
                  </a:schemeClr>
                </a:solidFill>
                <a:latin typeface="Century" pitchFamily="18" charset="0"/>
                <a:cs typeface="Arial" pitchFamily="34" charset="0"/>
              </a:rPr>
              <a:t>ABBIAMO GIA’ DETTO:</a:t>
            </a:r>
            <a:br>
              <a:rPr lang="it-IT" sz="2000" b="0" cap="none" dirty="0" smtClean="0">
                <a:solidFill>
                  <a:schemeClr val="tx2">
                    <a:lumMod val="50000"/>
                  </a:schemeClr>
                </a:solidFill>
                <a:latin typeface="Century" pitchFamily="18" charset="0"/>
                <a:cs typeface="Arial" pitchFamily="34" charset="0"/>
              </a:rPr>
            </a:br>
            <a:r>
              <a:rPr lang="it-IT" sz="2000" b="0" cap="none" dirty="0" smtClean="0">
                <a:solidFill>
                  <a:schemeClr val="tx2">
                    <a:lumMod val="50000"/>
                  </a:schemeClr>
                </a:solidFill>
                <a:latin typeface="Century" pitchFamily="18" charset="0"/>
                <a:cs typeface="Arial" pitchFamily="34" charset="0"/>
              </a:rPr>
              <a:t>Chi ci </a:t>
            </a:r>
            <a:r>
              <a:rPr lang="it-IT" sz="2000" b="0" cap="none" dirty="0">
                <a:solidFill>
                  <a:schemeClr val="tx2">
                    <a:lumMod val="50000"/>
                  </a:schemeClr>
                </a:solidFill>
                <a:latin typeface="Century" pitchFamily="18" charset="0"/>
                <a:cs typeface="Arial" pitchFamily="34" charset="0"/>
              </a:rPr>
              <a:t>ama davvero diventa profeta di noi stessi: affermando il nostro meglio (che è comprensivo dei limiti) ci spinge a raggiungere la nostra altezza e quindi in qualche maniera ci fa diventare – nel tempo – “il meglio” di noi stessi</a:t>
            </a:r>
            <a:br>
              <a:rPr lang="it-IT" sz="2000" b="0" cap="none" dirty="0">
                <a:solidFill>
                  <a:schemeClr val="tx2">
                    <a:lumMod val="50000"/>
                  </a:schemeClr>
                </a:solidFill>
                <a:latin typeface="Century" pitchFamily="18" charset="0"/>
                <a:cs typeface="Arial" pitchFamily="34" charset="0"/>
              </a:rPr>
            </a:br>
            <a:r>
              <a:rPr lang="it-IT" sz="2000" b="0" cap="none" dirty="0" smtClean="0">
                <a:solidFill>
                  <a:schemeClr val="tx2">
                    <a:lumMod val="50000"/>
                  </a:schemeClr>
                </a:solidFill>
                <a:latin typeface="Century" pitchFamily="18" charset="0"/>
                <a:cs typeface="Arial" pitchFamily="34" charset="0"/>
              </a:rPr>
              <a:t/>
            </a:r>
            <a:br>
              <a:rPr lang="it-IT" sz="2000" b="0" cap="none" dirty="0" smtClean="0">
                <a:solidFill>
                  <a:schemeClr val="tx2">
                    <a:lumMod val="50000"/>
                  </a:schemeClr>
                </a:solidFill>
                <a:latin typeface="Century" pitchFamily="18" charset="0"/>
                <a:cs typeface="Arial" pitchFamily="34" charset="0"/>
              </a:rPr>
            </a:br>
            <a:r>
              <a:rPr lang="it-IT" sz="2000" b="0" cap="none" dirty="0" smtClean="0">
                <a:solidFill>
                  <a:schemeClr val="tx2">
                    <a:lumMod val="50000"/>
                  </a:schemeClr>
                </a:solidFill>
                <a:latin typeface="Century" pitchFamily="18" charset="0"/>
                <a:cs typeface="Arial" pitchFamily="34" charset="0"/>
              </a:rPr>
              <a:t>Le </a:t>
            </a:r>
            <a:r>
              <a:rPr lang="it-IT" sz="2000" b="0" cap="none" dirty="0">
                <a:solidFill>
                  <a:schemeClr val="tx2">
                    <a:lumMod val="50000"/>
                  </a:schemeClr>
                </a:solidFill>
                <a:latin typeface="Century" pitchFamily="18" charset="0"/>
                <a:cs typeface="Arial" pitchFamily="34" charset="0"/>
              </a:rPr>
              <a:t>favole </a:t>
            </a:r>
            <a:r>
              <a:rPr lang="it-IT" sz="2000" b="0" cap="none" dirty="0" smtClean="0">
                <a:solidFill>
                  <a:schemeClr val="tx2">
                    <a:lumMod val="50000"/>
                  </a:schemeClr>
                </a:solidFill>
                <a:latin typeface="Century" pitchFamily="18" charset="0"/>
                <a:cs typeface="Arial" pitchFamily="34" charset="0"/>
              </a:rPr>
              <a:t>raccontano </a:t>
            </a:r>
            <a:r>
              <a:rPr lang="it-IT" sz="2000" b="0" cap="none" dirty="0">
                <a:solidFill>
                  <a:schemeClr val="tx2">
                    <a:lumMod val="50000"/>
                  </a:schemeClr>
                </a:solidFill>
                <a:latin typeface="Century" pitchFamily="18" charset="0"/>
                <a:cs typeface="Arial" pitchFamily="34" charset="0"/>
              </a:rPr>
              <a:t>di </a:t>
            </a:r>
            <a:r>
              <a:rPr lang="it-IT" sz="2000" b="0" cap="none" dirty="0" smtClean="0">
                <a:solidFill>
                  <a:schemeClr val="tx2">
                    <a:lumMod val="50000"/>
                  </a:schemeClr>
                </a:solidFill>
                <a:latin typeface="Century" pitchFamily="18" charset="0"/>
                <a:cs typeface="Arial" pitchFamily="34" charset="0"/>
              </a:rPr>
              <a:t>rospi trasformati </a:t>
            </a:r>
            <a:r>
              <a:rPr lang="it-IT" sz="2000" b="0" cap="none" dirty="0">
                <a:solidFill>
                  <a:schemeClr val="tx2">
                    <a:lumMod val="50000"/>
                  </a:schemeClr>
                </a:solidFill>
                <a:latin typeface="Century" pitchFamily="18" charset="0"/>
                <a:cs typeface="Arial" pitchFamily="34" charset="0"/>
              </a:rPr>
              <a:t>in uomini re(g)ali, con un bacio.  </a:t>
            </a:r>
            <a:r>
              <a:rPr lang="it-IT" sz="2000" b="0" cap="none" dirty="0" smtClean="0">
                <a:solidFill>
                  <a:schemeClr val="tx2">
                    <a:lumMod val="50000"/>
                  </a:schemeClr>
                </a:solidFill>
                <a:latin typeface="Century" pitchFamily="18" charset="0"/>
                <a:cs typeface="Arial" pitchFamily="34" charset="0"/>
              </a:rPr>
              <a:t/>
            </a:r>
            <a:br>
              <a:rPr lang="it-IT" sz="2000" b="0" cap="none" dirty="0" smtClean="0">
                <a:solidFill>
                  <a:schemeClr val="tx2">
                    <a:lumMod val="50000"/>
                  </a:schemeClr>
                </a:solidFill>
                <a:latin typeface="Century" pitchFamily="18" charset="0"/>
                <a:cs typeface="Arial" pitchFamily="34" charset="0"/>
              </a:rPr>
            </a:br>
            <a:r>
              <a:rPr lang="it-IT" sz="2000" b="0" cap="none" dirty="0" smtClean="0">
                <a:solidFill>
                  <a:schemeClr val="tx2">
                    <a:lumMod val="50000"/>
                  </a:schemeClr>
                </a:solidFill>
                <a:latin typeface="Century" pitchFamily="18" charset="0"/>
                <a:cs typeface="Arial" pitchFamily="34" charset="0"/>
              </a:rPr>
              <a:t>Solo </a:t>
            </a:r>
            <a:r>
              <a:rPr lang="it-IT" sz="2000" b="0" cap="none" dirty="0">
                <a:solidFill>
                  <a:schemeClr val="tx2">
                    <a:lumMod val="50000"/>
                  </a:schemeClr>
                </a:solidFill>
                <a:latin typeface="Century" pitchFamily="18" charset="0"/>
                <a:cs typeface="Arial" pitchFamily="34" charset="0"/>
              </a:rPr>
              <a:t>l’amore che </a:t>
            </a:r>
            <a:r>
              <a:rPr lang="it-IT" sz="2000" b="0" cap="none" dirty="0" smtClean="0">
                <a:solidFill>
                  <a:schemeClr val="tx2">
                    <a:lumMod val="50000"/>
                  </a:schemeClr>
                </a:solidFill>
                <a:latin typeface="Century" pitchFamily="18" charset="0"/>
                <a:cs typeface="Arial" pitchFamily="34" charset="0"/>
              </a:rPr>
              <a:t>ci guarda può </a:t>
            </a:r>
            <a:r>
              <a:rPr lang="it-IT" sz="2000" b="0" cap="none" dirty="0">
                <a:solidFill>
                  <a:schemeClr val="tx2">
                    <a:lumMod val="50000"/>
                  </a:schemeClr>
                </a:solidFill>
                <a:latin typeface="Century" pitchFamily="18" charset="0"/>
                <a:cs typeface="Arial" pitchFamily="34" charset="0"/>
              </a:rPr>
              <a:t>farci scoprire la nostra re(g)</a:t>
            </a:r>
            <a:r>
              <a:rPr lang="it-IT" sz="2000" b="0" cap="none" dirty="0" err="1">
                <a:solidFill>
                  <a:schemeClr val="tx2">
                    <a:lumMod val="50000"/>
                  </a:schemeClr>
                </a:solidFill>
                <a:latin typeface="Century" pitchFamily="18" charset="0"/>
                <a:cs typeface="Arial" pitchFamily="34" charset="0"/>
              </a:rPr>
              <a:t>ale</a:t>
            </a:r>
            <a:r>
              <a:rPr lang="it-IT" sz="2000" b="0" cap="none" dirty="0">
                <a:solidFill>
                  <a:schemeClr val="tx2">
                    <a:lumMod val="50000"/>
                  </a:schemeClr>
                </a:solidFill>
                <a:latin typeface="Century" pitchFamily="18" charset="0"/>
                <a:cs typeface="Arial" pitchFamily="34" charset="0"/>
              </a:rPr>
              <a:t> bellezza</a:t>
            </a:r>
            <a:r>
              <a:rPr lang="it-IT" sz="2000" b="0" cap="none" dirty="0" smtClean="0">
                <a:solidFill>
                  <a:schemeClr val="tx2">
                    <a:lumMod val="50000"/>
                  </a:schemeClr>
                </a:solidFill>
                <a:latin typeface="Century" pitchFamily="18" charset="0"/>
                <a:cs typeface="Arial" pitchFamily="34" charset="0"/>
              </a:rPr>
              <a:t>.</a:t>
            </a:r>
            <a:br>
              <a:rPr lang="it-IT" sz="2000" b="0" cap="none" dirty="0" smtClean="0">
                <a:solidFill>
                  <a:schemeClr val="tx2">
                    <a:lumMod val="50000"/>
                  </a:schemeClr>
                </a:solidFill>
                <a:latin typeface="Century" pitchFamily="18" charset="0"/>
                <a:cs typeface="Arial" pitchFamily="34" charset="0"/>
              </a:rPr>
            </a:br>
            <a:endParaRPr lang="it-IT" sz="2000" b="0" cap="none" dirty="0">
              <a:solidFill>
                <a:schemeClr val="tx2">
                  <a:lumMod val="50000"/>
                </a:schemeClr>
              </a:solidFill>
              <a:latin typeface="Century" pitchFamily="18" charset="0"/>
              <a:cs typeface="Arial" pitchFamily="34" charset="0"/>
            </a:endParaRPr>
          </a:p>
        </p:txBody>
      </p:sp>
      <p:sp>
        <p:nvSpPr>
          <p:cNvPr id="3" name="Segnaposto contenuto 2"/>
          <p:cNvSpPr>
            <a:spLocks noGrp="1"/>
          </p:cNvSpPr>
          <p:nvPr>
            <p:ph idx="1"/>
          </p:nvPr>
        </p:nvSpPr>
        <p:spPr>
          <a:xfrm>
            <a:off x="827584" y="3384376"/>
            <a:ext cx="7056784" cy="3501008"/>
          </a:xfrm>
        </p:spPr>
        <p:txBody>
          <a:bodyPr>
            <a:normAutofit fontScale="85000" lnSpcReduction="20000"/>
          </a:bodyPr>
          <a:lstStyle/>
          <a:p>
            <a:pPr marL="0" indent="0">
              <a:buNone/>
            </a:pPr>
            <a:endParaRPr lang="it-IT" dirty="0" smtClean="0"/>
          </a:p>
          <a:p>
            <a:pPr marL="0" indent="0">
              <a:buNone/>
            </a:pPr>
            <a:r>
              <a:rPr lang="it-IT" dirty="0" smtClean="0"/>
              <a:t>Non </a:t>
            </a:r>
            <a:r>
              <a:rPr lang="it-IT" dirty="0"/>
              <a:t>conosciamo mai la nostra altezza</a:t>
            </a:r>
            <a:br>
              <a:rPr lang="it-IT" dirty="0"/>
            </a:br>
            <a:r>
              <a:rPr lang="it-IT" dirty="0"/>
              <a:t>Finché non </a:t>
            </a:r>
            <a:r>
              <a:rPr lang="it-IT" b="1" dirty="0"/>
              <a:t>siamo chiamati </a:t>
            </a:r>
            <a:r>
              <a:rPr lang="it-IT" dirty="0"/>
              <a:t>ad alzarci.</a:t>
            </a:r>
            <a:br>
              <a:rPr lang="it-IT" dirty="0"/>
            </a:br>
            <a:r>
              <a:rPr lang="it-IT" dirty="0"/>
              <a:t>E se siamo fedeli al nostro compito</a:t>
            </a:r>
            <a:br>
              <a:rPr lang="it-IT" dirty="0"/>
            </a:br>
            <a:r>
              <a:rPr lang="it-IT" dirty="0"/>
              <a:t>Arriva al cielo la nostra statura.</a:t>
            </a:r>
            <a:br>
              <a:rPr lang="it-IT" dirty="0"/>
            </a:br>
            <a:r>
              <a:rPr lang="it-IT" dirty="0"/>
              <a:t>L’eroismo che allora recitiamo</a:t>
            </a:r>
            <a:br>
              <a:rPr lang="it-IT" dirty="0"/>
            </a:br>
            <a:r>
              <a:rPr lang="it-IT" dirty="0"/>
              <a:t>Sarebbe quotidiano, se noi stessi</a:t>
            </a:r>
            <a:br>
              <a:rPr lang="it-IT" dirty="0"/>
            </a:br>
            <a:r>
              <a:rPr lang="it-IT" dirty="0"/>
              <a:t>Non c’incurvassimo di centimetri e centimetri</a:t>
            </a:r>
            <a:br>
              <a:rPr lang="it-IT" dirty="0"/>
            </a:br>
            <a:r>
              <a:rPr lang="it-IT" dirty="0"/>
              <a:t>per paura di essere re</a:t>
            </a:r>
            <a:r>
              <a:rPr lang="it-IT" dirty="0" smtClean="0"/>
              <a:t>.</a:t>
            </a:r>
            <a:r>
              <a:rPr lang="it-IT" dirty="0"/>
              <a:t> </a:t>
            </a:r>
            <a:endParaRPr lang="it-IT" dirty="0" smtClean="0"/>
          </a:p>
          <a:p>
            <a:pPr marL="0" indent="0">
              <a:buNone/>
            </a:pPr>
            <a:endParaRPr lang="it-IT" dirty="0"/>
          </a:p>
          <a:p>
            <a:pPr marL="0" indent="0">
              <a:buNone/>
            </a:pPr>
            <a:r>
              <a:rPr lang="it-IT" dirty="0" smtClean="0"/>
              <a:t>Emily Dickinson</a:t>
            </a:r>
            <a:endParaRPr lang="it-IT" dirty="0"/>
          </a:p>
          <a:p>
            <a:pPr marL="0" indent="0">
              <a:buNone/>
            </a:pP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3004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2052" name="Picture 4" descr="http://3.bp.blogspot.com/-Qy-iCccyG6w/TyrA4pK_m6I/AAAAAAAAAss/f69Q2PH28eo/s1600/metamorphosis-of-kafka-james-legros.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8001" y="188640"/>
            <a:ext cx="3759983" cy="417984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Rettangolo 1"/>
          <p:cNvSpPr/>
          <p:nvPr/>
        </p:nvSpPr>
        <p:spPr>
          <a:xfrm>
            <a:off x="195618" y="4505052"/>
            <a:ext cx="8604448" cy="2308324"/>
          </a:xfrm>
          <a:prstGeom prst="rect">
            <a:avLst/>
          </a:prstGeom>
          <a:solidFill>
            <a:schemeClr val="bg1"/>
          </a:solidFill>
        </p:spPr>
        <p:txBody>
          <a:bodyPr wrap="square">
            <a:spAutoFit/>
          </a:bodyPr>
          <a:lstStyle/>
          <a:p>
            <a:r>
              <a:rPr lang="it-IT" i="1" dirty="0" smtClean="0"/>
              <a:t>«Steso </a:t>
            </a:r>
            <a:r>
              <a:rPr lang="it-IT" i="1" dirty="0"/>
              <a:t>sul dorso, la schiena dura come una corazza, non appena sollevava un poco il capo poteva vedere la sua pancia bruna di forma globosa, suddivisa in grosse scaglie ricurve. Sopra a quella convessità la coperta si reggeva a </a:t>
            </a:r>
            <a:r>
              <a:rPr lang="it-IT" i="1" dirty="0" smtClean="0"/>
              <a:t>malapena, </a:t>
            </a:r>
            <a:r>
              <a:rPr lang="it-IT" i="1" dirty="0"/>
              <a:t>sul punto di scivolare via; le zampe, pietosamente esili se paragonate alle dimensioni del corpo, si agitavano davanti ai suoi occhi.</a:t>
            </a:r>
          </a:p>
          <a:p>
            <a:r>
              <a:rPr lang="it-IT" i="1" dirty="0"/>
              <a:t>"Cosa mi è successo?", pensò. </a:t>
            </a:r>
            <a:endParaRPr lang="it-IT" i="1" dirty="0" smtClean="0"/>
          </a:p>
          <a:p>
            <a:r>
              <a:rPr lang="it-IT" i="1" dirty="0" smtClean="0"/>
              <a:t>Eppure </a:t>
            </a:r>
            <a:r>
              <a:rPr lang="it-IT" i="1" dirty="0"/>
              <a:t>non era un </a:t>
            </a:r>
            <a:r>
              <a:rPr lang="it-IT" i="1" dirty="0" smtClean="0"/>
              <a:t>sogno. </a:t>
            </a:r>
            <a:endParaRPr lang="it-IT" i="1" dirty="0"/>
          </a:p>
          <a:p>
            <a:r>
              <a:rPr lang="it-IT" i="1" dirty="0"/>
              <a:t>F. KAFKA, La metamorfosi</a:t>
            </a:r>
          </a:p>
        </p:txBody>
      </p:sp>
      <p:sp>
        <p:nvSpPr>
          <p:cNvPr id="3" name="CasellaDiTesto 2"/>
          <p:cNvSpPr txBox="1"/>
          <p:nvPr/>
        </p:nvSpPr>
        <p:spPr bwMode="auto">
          <a:xfrm>
            <a:off x="4788024" y="692696"/>
            <a:ext cx="3456384" cy="3046988"/>
          </a:xfrm>
          <a:prstGeom prst="rect">
            <a:avLst/>
          </a:prstGeom>
          <a:solidFill>
            <a:schemeClr val="bg1"/>
          </a:solidFill>
          <a:ln w="9525">
            <a:noFill/>
            <a:miter lim="800000"/>
            <a:headEnd/>
            <a:tailEnd/>
          </a:ln>
        </p:spPr>
        <p:txBody>
          <a:bodyPr wrap="square" rtlCol="0">
            <a:spAutoFit/>
          </a:bodyPr>
          <a:lstStyle/>
          <a:p>
            <a:pPr algn="ctr"/>
            <a:r>
              <a:rPr lang="it-IT" sz="2400" i="1" dirty="0" smtClean="0"/>
              <a:t>"Una </a:t>
            </a:r>
            <a:r>
              <a:rPr lang="it-IT" sz="2400" i="1" dirty="0"/>
              <a:t>mattina, svegliandosi da un sogno agitato, Gregorio Sansa si ritrovò trasformato, nel suo letto, in un autentico </a:t>
            </a:r>
            <a:r>
              <a:rPr lang="it-IT" sz="2400" i="1" dirty="0" smtClean="0"/>
              <a:t>scarafaggio»</a:t>
            </a:r>
            <a:endParaRPr lang="it-IT" sz="2400" i="1" dirty="0"/>
          </a:p>
          <a:p>
            <a:pPr algn="ctr"/>
            <a:endParaRPr lang="it-IT" sz="2400" dirty="0">
              <a:solidFill>
                <a:srgbClr val="002060"/>
              </a:solidFill>
            </a:endParaRPr>
          </a:p>
        </p:txBody>
      </p:sp>
      <p:sp>
        <p:nvSpPr>
          <p:cNvPr id="4" name="CasellaDiTesto 3"/>
          <p:cNvSpPr txBox="1"/>
          <p:nvPr/>
        </p:nvSpPr>
        <p:spPr bwMode="auto">
          <a:xfrm rot="20780870">
            <a:off x="4166970" y="188640"/>
            <a:ext cx="1944216" cy="461665"/>
          </a:xfrm>
          <a:prstGeom prst="rect">
            <a:avLst/>
          </a:prstGeom>
          <a:noFill/>
          <a:ln w="9525">
            <a:noFill/>
            <a:miter lim="800000"/>
            <a:headEnd/>
            <a:tailEnd/>
          </a:ln>
        </p:spPr>
        <p:txBody>
          <a:bodyPr wrap="square" rtlCol="0">
            <a:spAutoFit/>
          </a:bodyPr>
          <a:lstStyle/>
          <a:p>
            <a:pPr algn="ctr"/>
            <a:r>
              <a:rPr lang="it-IT" sz="2400" dirty="0" smtClean="0">
                <a:solidFill>
                  <a:srgbClr val="002060"/>
                </a:solidFill>
              </a:rPr>
              <a:t>estraneità</a:t>
            </a:r>
            <a:endParaRPr lang="it-IT" sz="2400" dirty="0">
              <a:solidFill>
                <a:srgbClr val="002060"/>
              </a:solidFill>
            </a:endParaRPr>
          </a:p>
        </p:txBody>
      </p:sp>
      <p:sp>
        <p:nvSpPr>
          <p:cNvPr id="8" name="CasellaDiTesto 7"/>
          <p:cNvSpPr txBox="1"/>
          <p:nvPr/>
        </p:nvSpPr>
        <p:spPr bwMode="auto">
          <a:xfrm rot="20780870">
            <a:off x="4143895" y="3748097"/>
            <a:ext cx="1461099" cy="461665"/>
          </a:xfrm>
          <a:prstGeom prst="rect">
            <a:avLst/>
          </a:prstGeom>
          <a:noFill/>
          <a:ln w="9525">
            <a:noFill/>
            <a:miter lim="800000"/>
            <a:headEnd/>
            <a:tailEnd/>
          </a:ln>
        </p:spPr>
        <p:txBody>
          <a:bodyPr wrap="square" rtlCol="0">
            <a:spAutoFit/>
          </a:bodyPr>
          <a:lstStyle/>
          <a:p>
            <a:pPr algn="ctr"/>
            <a:r>
              <a:rPr lang="it-IT" sz="2400" dirty="0" smtClean="0">
                <a:solidFill>
                  <a:srgbClr val="002060"/>
                </a:solidFill>
              </a:rPr>
              <a:t>paura</a:t>
            </a:r>
            <a:endParaRPr lang="it-IT" sz="2400" dirty="0">
              <a:solidFill>
                <a:srgbClr val="002060"/>
              </a:solidFill>
            </a:endParaRPr>
          </a:p>
        </p:txBody>
      </p:sp>
      <p:sp>
        <p:nvSpPr>
          <p:cNvPr id="9" name="CasellaDiTesto 8"/>
          <p:cNvSpPr txBox="1"/>
          <p:nvPr/>
        </p:nvSpPr>
        <p:spPr bwMode="auto">
          <a:xfrm rot="586386">
            <a:off x="6838123" y="278295"/>
            <a:ext cx="1944216" cy="461665"/>
          </a:xfrm>
          <a:prstGeom prst="rect">
            <a:avLst/>
          </a:prstGeom>
          <a:noFill/>
          <a:ln w="9525">
            <a:noFill/>
            <a:miter lim="800000"/>
            <a:headEnd/>
            <a:tailEnd/>
          </a:ln>
        </p:spPr>
        <p:txBody>
          <a:bodyPr wrap="square" rtlCol="0">
            <a:spAutoFit/>
          </a:bodyPr>
          <a:lstStyle/>
          <a:p>
            <a:pPr algn="ctr"/>
            <a:r>
              <a:rPr lang="it-IT" sz="2400" dirty="0" smtClean="0">
                <a:solidFill>
                  <a:srgbClr val="002060"/>
                </a:solidFill>
              </a:rPr>
              <a:t>angoscia</a:t>
            </a:r>
            <a:endParaRPr lang="it-IT" sz="2400" dirty="0">
              <a:solidFill>
                <a:srgbClr val="002060"/>
              </a:solidFill>
            </a:endParaRPr>
          </a:p>
        </p:txBody>
      </p:sp>
      <p:sp>
        <p:nvSpPr>
          <p:cNvPr id="10" name="CasellaDiTesto 9"/>
          <p:cNvSpPr txBox="1"/>
          <p:nvPr/>
        </p:nvSpPr>
        <p:spPr bwMode="auto">
          <a:xfrm rot="20780870">
            <a:off x="350546" y="222923"/>
            <a:ext cx="1944216" cy="461665"/>
          </a:xfrm>
          <a:prstGeom prst="rect">
            <a:avLst/>
          </a:prstGeom>
          <a:noFill/>
          <a:ln w="9525">
            <a:noFill/>
            <a:miter lim="800000"/>
            <a:headEnd/>
            <a:tailEnd/>
          </a:ln>
        </p:spPr>
        <p:txBody>
          <a:bodyPr wrap="square" rtlCol="0">
            <a:spAutoFit/>
          </a:bodyPr>
          <a:lstStyle/>
          <a:p>
            <a:pPr algn="ctr"/>
            <a:r>
              <a:rPr lang="it-IT" sz="2400" dirty="0" smtClean="0">
                <a:solidFill>
                  <a:schemeClr val="bg1"/>
                </a:solidFill>
              </a:rPr>
              <a:t>curiosità</a:t>
            </a:r>
            <a:endParaRPr lang="it-IT" sz="2400" dirty="0">
              <a:solidFill>
                <a:schemeClr val="bg1"/>
              </a:solidFill>
            </a:endParaRPr>
          </a:p>
        </p:txBody>
      </p:sp>
      <p:sp>
        <p:nvSpPr>
          <p:cNvPr id="11" name="CasellaDiTesto 10"/>
          <p:cNvSpPr txBox="1"/>
          <p:nvPr/>
        </p:nvSpPr>
        <p:spPr bwMode="auto">
          <a:xfrm rot="954667">
            <a:off x="7109006" y="3353317"/>
            <a:ext cx="1944216" cy="1200329"/>
          </a:xfrm>
          <a:prstGeom prst="rect">
            <a:avLst/>
          </a:prstGeom>
          <a:noFill/>
          <a:ln w="9525">
            <a:noFill/>
            <a:miter lim="800000"/>
            <a:headEnd/>
            <a:tailEnd/>
          </a:ln>
        </p:spPr>
        <p:txBody>
          <a:bodyPr wrap="square" rtlCol="0">
            <a:spAutoFit/>
          </a:bodyPr>
          <a:lstStyle/>
          <a:p>
            <a:pPr algn="ctr"/>
            <a:r>
              <a:rPr lang="it-IT" sz="2400" dirty="0" smtClean="0">
                <a:solidFill>
                  <a:srgbClr val="002060"/>
                </a:solidFill>
              </a:rPr>
              <a:t>Incapacità a gestire il nuovo guscio</a:t>
            </a:r>
            <a:endParaRPr lang="it-IT" sz="2400" dirty="0">
              <a:solidFill>
                <a:srgbClr val="00206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71469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8" name="Rettangolo 7"/>
          <p:cNvSpPr/>
          <p:nvPr/>
        </p:nvSpPr>
        <p:spPr>
          <a:xfrm>
            <a:off x="107504" y="217671"/>
            <a:ext cx="7920880" cy="2400657"/>
          </a:xfrm>
          <a:prstGeom prst="rect">
            <a:avLst/>
          </a:prstGeom>
        </p:spPr>
        <p:txBody>
          <a:bodyPr wrap="square">
            <a:spAutoFit/>
          </a:bodyPr>
          <a:lstStyle/>
          <a:p>
            <a:r>
              <a:rPr lang="it-IT" sz="2400" u="sng" dirty="0" smtClean="0">
                <a:latin typeface="Aharoni" pitchFamily="2" charset="-79"/>
                <a:cs typeface="Aharoni" pitchFamily="2" charset="-79"/>
              </a:rPr>
              <a:t>La </a:t>
            </a:r>
            <a:r>
              <a:rPr lang="it-IT" sz="2400" u="sng" dirty="0">
                <a:latin typeface="Aharoni" pitchFamily="2" charset="-79"/>
                <a:cs typeface="Aharoni" pitchFamily="2" charset="-79"/>
              </a:rPr>
              <a:t>casa </a:t>
            </a:r>
            <a:r>
              <a:rPr lang="it-IT" dirty="0"/>
              <a:t>è un rifugio, una zona franca, un nido, un luogo rigenerante. </a:t>
            </a:r>
            <a:endParaRPr lang="it-IT" dirty="0" smtClean="0"/>
          </a:p>
          <a:p>
            <a:endParaRPr lang="it-IT" dirty="0" smtClean="0"/>
          </a:p>
          <a:p>
            <a:r>
              <a:rPr lang="it-IT" dirty="0" smtClean="0"/>
              <a:t>Mai </a:t>
            </a:r>
            <a:r>
              <a:rPr lang="it-IT" dirty="0"/>
              <a:t>renderla peggio del fuori (questo pensiero è quello che già porta lui, voi differenziatevi). </a:t>
            </a:r>
            <a:endParaRPr lang="it-IT" dirty="0" smtClean="0"/>
          </a:p>
          <a:p>
            <a:endParaRPr lang="it-IT" dirty="0"/>
          </a:p>
          <a:p>
            <a:r>
              <a:rPr lang="it-IT" dirty="0" smtClean="0"/>
              <a:t>Anche dopo una notte fuori, una fuga, un fine settimana in cui non ha dato segni di sé … facciamo in modo che possa sentire di poter </a:t>
            </a:r>
            <a:r>
              <a:rPr lang="it-IT" b="1" dirty="0" smtClean="0"/>
              <a:t>tornare </a:t>
            </a:r>
            <a:r>
              <a:rPr lang="it-IT" b="1" dirty="0"/>
              <a:t>a </a:t>
            </a:r>
            <a:r>
              <a:rPr lang="it-IT" b="1" dirty="0" smtClean="0"/>
              <a:t>casa</a:t>
            </a:r>
            <a:r>
              <a:rPr lang="it-IT" dirty="0" smtClean="0"/>
              <a:t>.</a:t>
            </a:r>
          </a:p>
          <a:p>
            <a:r>
              <a:rPr lang="it-IT" dirty="0" smtClean="0"/>
              <a:t>E </a:t>
            </a:r>
            <a:r>
              <a:rPr lang="it-IT" dirty="0"/>
              <a:t>non </a:t>
            </a:r>
            <a:r>
              <a:rPr lang="it-IT" dirty="0" smtClean="0"/>
              <a:t>che, appena messo piede dentro, </a:t>
            </a:r>
            <a:r>
              <a:rPr lang="it-IT" dirty="0"/>
              <a:t>voglia scappare via </a:t>
            </a:r>
            <a:r>
              <a:rPr lang="it-IT" dirty="0" smtClean="0"/>
              <a:t>di nuovo. </a:t>
            </a:r>
            <a:endParaRPr lang="it-IT" dirty="0"/>
          </a:p>
        </p:txBody>
      </p:sp>
      <p:pic>
        <p:nvPicPr>
          <p:cNvPr id="3074" name="Picture 2" descr="http://www.tanogabo.it/religione/images/Varie4/Rembrandt_Harmensz_particolare_450.gif"/>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9512" y="2747980"/>
            <a:ext cx="4343400" cy="332422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9697" name="Rectangle 1"/>
          <p:cNvSpPr>
            <a:spLocks noGrp="1" noChangeArrowheads="1"/>
          </p:cNvSpPr>
          <p:nvPr>
            <p:ph idx="1"/>
          </p:nvPr>
        </p:nvSpPr>
        <p:spPr bwMode="auto">
          <a:xfrm>
            <a:off x="4644008" y="3181618"/>
            <a:ext cx="4392488" cy="3082855"/>
          </a:xfrm>
          <a:prstGeom prst="rect">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126960" rIns="9144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2400" b="0"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Dammi una dimora</a:t>
            </a:r>
            <a:r>
              <a:rPr kumimoji="0" lang="it-IT" sz="2400" b="0" i="1"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(di F. Pessoa)</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it-IT" sz="24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it-IT"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Dammi una dimora per non smarrirmi!</a:t>
            </a:r>
          </a:p>
          <a:p>
            <a:pPr marL="0" marR="0" lvl="0" indent="0" algn="r" defTabSz="914400" rtl="0" eaLnBrk="0" fontAlgn="base" latinLnBrk="0" hangingPunct="0">
              <a:lnSpc>
                <a:spcPct val="100000"/>
              </a:lnSpc>
              <a:spcBef>
                <a:spcPct val="0"/>
              </a:spcBef>
              <a:spcAft>
                <a:spcPct val="0"/>
              </a:spcAft>
              <a:buClrTx/>
              <a:buSzTx/>
              <a:buFontTx/>
              <a:buNone/>
              <a:tabLst/>
            </a:pPr>
            <a:r>
              <a:rPr kumimoji="0" lang="it-IT"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In qualche luogo della vita deve pur esserci</a:t>
            </a:r>
          </a:p>
          <a:p>
            <a:pPr marL="0" marR="0" lvl="0" indent="0" algn="r" defTabSz="914400" rtl="0" eaLnBrk="0" fontAlgn="base" latinLnBrk="0" hangingPunct="0">
              <a:lnSpc>
                <a:spcPct val="100000"/>
              </a:lnSpc>
              <a:spcBef>
                <a:spcPct val="0"/>
              </a:spcBef>
              <a:spcAft>
                <a:spcPct val="0"/>
              </a:spcAft>
              <a:buClrTx/>
              <a:buSzTx/>
              <a:buFontTx/>
              <a:buNone/>
              <a:tabLst/>
            </a:pPr>
            <a:r>
              <a:rPr kumimoji="0" lang="it-IT"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qualcosa che non sia lotta</a:t>
            </a:r>
          </a:p>
          <a:p>
            <a:pPr marL="0" marR="0" lvl="0" indent="0" algn="r" defTabSz="914400" rtl="0" eaLnBrk="0" fontAlgn="base" latinLnBrk="0" hangingPunct="0">
              <a:lnSpc>
                <a:spcPct val="100000"/>
              </a:lnSpc>
              <a:spcBef>
                <a:spcPct val="0"/>
              </a:spcBef>
              <a:spcAft>
                <a:spcPct val="0"/>
              </a:spcAft>
              <a:buClrTx/>
              <a:buSzTx/>
              <a:buFontTx/>
              <a:buNone/>
              <a:tabLst/>
            </a:pPr>
            <a:r>
              <a:rPr kumimoji="0" lang="it-IT"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ad aspettarmi</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http://www.inventati.org/donnola/img/14orsolunac.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3568" y="2636912"/>
            <a:ext cx="6877889" cy="403839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Rettangolo 3"/>
          <p:cNvSpPr/>
          <p:nvPr/>
        </p:nvSpPr>
        <p:spPr>
          <a:xfrm>
            <a:off x="107504" y="116632"/>
            <a:ext cx="8136904" cy="2369880"/>
          </a:xfrm>
          <a:prstGeom prst="rect">
            <a:avLst/>
          </a:prstGeom>
        </p:spPr>
        <p:txBody>
          <a:bodyPr wrap="square">
            <a:spAutoFit/>
          </a:bodyPr>
          <a:lstStyle/>
          <a:p>
            <a:r>
              <a:rPr lang="it-IT" sz="4000" b="1" dirty="0" smtClean="0">
                <a:latin typeface="Algerian" pitchFamily="82" charset="0"/>
              </a:rPr>
              <a:t>Racconto</a:t>
            </a:r>
          </a:p>
          <a:p>
            <a:endParaRPr lang="it-IT" sz="4000" b="1" dirty="0" smtClean="0">
              <a:latin typeface="Algerian" pitchFamily="82" charset="0"/>
            </a:endParaRPr>
          </a:p>
          <a:p>
            <a:pPr algn="ctr"/>
            <a:r>
              <a:rPr lang="it-IT" sz="4000" b="1" dirty="0" smtClean="0">
                <a:solidFill>
                  <a:srgbClr val="FF33CC"/>
                </a:solidFill>
                <a:latin typeface="Algerian" pitchFamily="82" charset="0"/>
              </a:rPr>
              <a:t>L’orso </a:t>
            </a:r>
            <a:r>
              <a:rPr lang="it-IT" sz="4000" b="1" dirty="0">
                <a:solidFill>
                  <a:srgbClr val="FF33CC"/>
                </a:solidFill>
                <a:latin typeface="Algerian" pitchFamily="82" charset="0"/>
              </a:rPr>
              <a:t>della luna </a:t>
            </a:r>
            <a:r>
              <a:rPr lang="it-IT" sz="4000" b="1" dirty="0" smtClean="0">
                <a:solidFill>
                  <a:srgbClr val="FF33CC"/>
                </a:solidFill>
                <a:latin typeface="Algerian" pitchFamily="82" charset="0"/>
              </a:rPr>
              <a:t>crescente </a:t>
            </a:r>
            <a:r>
              <a:rPr lang="it-IT" sz="2800" b="1" dirty="0" smtClean="0">
                <a:solidFill>
                  <a:srgbClr val="FF33CC"/>
                </a:solidFill>
                <a:latin typeface="Algerian" pitchFamily="82" charset="0"/>
              </a:rPr>
              <a:t>(Giappone</a:t>
            </a:r>
            <a:r>
              <a:rPr lang="it-IT" sz="2800" b="1" dirty="0">
                <a:solidFill>
                  <a:srgbClr val="FF33CC"/>
                </a:solidFill>
                <a:latin typeface="Algerian" pitchFamily="82" charset="0"/>
              </a:rPr>
              <a:t>)</a:t>
            </a:r>
            <a:endParaRPr lang="it-IT" sz="2800" dirty="0">
              <a:solidFill>
                <a:srgbClr val="FF33CC"/>
              </a:solidFill>
              <a:latin typeface="Algerian" pitchFamily="82"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10747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6512" y="1124744"/>
            <a:ext cx="3384376" cy="2448272"/>
          </a:xfrm>
        </p:spPr>
        <p:txBody>
          <a:bodyPr>
            <a:noAutofit/>
          </a:bodyPr>
          <a:lstStyle/>
          <a:p>
            <a:pPr marL="0" indent="0" algn="ctr">
              <a:buNone/>
            </a:pPr>
            <a:r>
              <a:rPr lang="it-IT" sz="4600" b="1" i="1" dirty="0">
                <a:solidFill>
                  <a:schemeClr val="tx1">
                    <a:lumMod val="95000"/>
                    <a:lumOff val="5000"/>
                  </a:schemeClr>
                </a:solidFill>
                <a:effectLst>
                  <a:outerShdw blurRad="38100" dist="38100" dir="2700000" algn="tl">
                    <a:srgbClr val="000000">
                      <a:alpha val="43137"/>
                    </a:srgbClr>
                  </a:outerShdw>
                </a:effectLst>
                <a:latin typeface="Lucida Console" pitchFamily="49" charset="0"/>
                <a:cs typeface="FrankRuehl" pitchFamily="34" charset="-79"/>
              </a:rPr>
              <a:t>"Lasciami stare!" </a:t>
            </a:r>
            <a:endParaRPr lang="it-IT" sz="4600" b="1" i="1" dirty="0" smtClean="0">
              <a:solidFill>
                <a:schemeClr val="tx1">
                  <a:lumMod val="95000"/>
                  <a:lumOff val="5000"/>
                </a:schemeClr>
              </a:solidFill>
              <a:effectLst>
                <a:outerShdw blurRad="38100" dist="38100" dir="2700000" algn="tl">
                  <a:srgbClr val="000000">
                    <a:alpha val="43137"/>
                  </a:srgbClr>
                </a:outerShdw>
              </a:effectLst>
              <a:latin typeface="Lucida Console" pitchFamily="49" charset="0"/>
              <a:cs typeface="FrankRuehl" pitchFamily="34" charset="-79"/>
            </a:endParaRPr>
          </a:p>
          <a:p>
            <a:pPr marL="0" indent="0" algn="ctr">
              <a:buNone/>
            </a:pPr>
            <a:endParaRPr lang="it-IT" sz="3200" b="1" dirty="0" smtClean="0">
              <a:latin typeface="Arial Black" pitchFamily="34" charset="0"/>
            </a:endParaRPr>
          </a:p>
          <a:p>
            <a:pPr marL="0" indent="0" algn="ctr">
              <a:buNone/>
            </a:pPr>
            <a:r>
              <a:rPr lang="it-IT" sz="3200" b="1" dirty="0" smtClean="0">
                <a:latin typeface="Arial Black" pitchFamily="34" charset="0"/>
              </a:rPr>
              <a:t>urlò</a:t>
            </a:r>
            <a:r>
              <a:rPr lang="it-IT" sz="3200" b="1" dirty="0">
                <a:latin typeface="Arial Black" pitchFamily="34" charset="0"/>
              </a:rPr>
              <a:t>, </a:t>
            </a:r>
            <a:endParaRPr lang="it-IT" sz="3200" b="1" dirty="0" smtClean="0">
              <a:latin typeface="Arial Black" pitchFamily="34" charset="0"/>
            </a:endParaRPr>
          </a:p>
          <a:p>
            <a:pPr marL="0" indent="0" algn="ctr">
              <a:buNone/>
            </a:pPr>
            <a:r>
              <a:rPr lang="it-IT" sz="3200" b="1" dirty="0" smtClean="0">
                <a:latin typeface="Arial Black" pitchFamily="34" charset="0"/>
              </a:rPr>
              <a:t>e </a:t>
            </a:r>
            <a:r>
              <a:rPr lang="it-IT" sz="3200" b="1" dirty="0">
                <a:latin typeface="Arial Black" pitchFamily="34" charset="0"/>
              </a:rPr>
              <a:t>le voltò le spalle. </a:t>
            </a:r>
            <a:endParaRPr lang="it-IT" sz="3200" b="1" dirty="0" smtClean="0">
              <a:latin typeface="Arial Black" pitchFamily="34" charset="0"/>
            </a:endParaRPr>
          </a:p>
          <a:p>
            <a:pPr marL="0" indent="0" algn="ctr">
              <a:buNone/>
            </a:pPr>
            <a:endParaRPr lang="it-IT" sz="3200" dirty="0">
              <a:latin typeface="Bradley Hand ITC" pitchFamily="66" charset="0"/>
            </a:endParaRPr>
          </a:p>
          <a:p>
            <a:pPr marL="0" indent="0" algn="ctr">
              <a:buNone/>
            </a:pPr>
            <a:endParaRPr lang="it-IT" sz="3200" b="1" dirty="0" smtClean="0">
              <a:latin typeface="Bradley Hand ITC" pitchFamily="66" charset="0"/>
            </a:endParaRPr>
          </a:p>
          <a:p>
            <a:pPr marL="0" indent="0" algn="ctr">
              <a:buNone/>
            </a:pPr>
            <a:endParaRPr lang="it-IT" sz="3200" b="1" dirty="0" smtClean="0">
              <a:latin typeface="Bradley Hand ITC" pitchFamily="66" charset="0"/>
            </a:endParaRPr>
          </a:p>
          <a:p>
            <a:pPr marL="0" indent="0" algn="ctr">
              <a:buNone/>
            </a:pPr>
            <a:endParaRPr lang="it-IT" sz="3200" b="1" dirty="0">
              <a:latin typeface="Bradley Hand ITC" pitchFamily="66" charset="0"/>
            </a:endParaRPr>
          </a:p>
          <a:p>
            <a:pPr marL="0" indent="0" algn="ctr">
              <a:buNone/>
            </a:pPr>
            <a:endParaRPr lang="it-IT" sz="3200" b="1" dirty="0" smtClean="0">
              <a:latin typeface="Bradley Hand ITC" pitchFamily="66" charset="0"/>
            </a:endParaRPr>
          </a:p>
          <a:p>
            <a:pPr marL="0" indent="0" algn="ctr">
              <a:buNone/>
            </a:pPr>
            <a:endParaRPr lang="it-IT" sz="3200" b="1" dirty="0">
              <a:latin typeface="Bradley Hand ITC" pitchFamily="66" charset="0"/>
            </a:endParaRPr>
          </a:p>
          <a:p>
            <a:pPr marL="0" indent="0" algn="ctr">
              <a:buNone/>
            </a:pPr>
            <a:endParaRPr lang="it-IT" sz="3200" b="1" dirty="0" smtClean="0">
              <a:latin typeface="Bradley Hand ITC" pitchFamily="66" charset="0"/>
            </a:endParaRPr>
          </a:p>
          <a:p>
            <a:pPr marL="0" indent="0" algn="ctr">
              <a:buNone/>
            </a:pPr>
            <a:endParaRPr lang="it-IT" sz="3200" b="1" dirty="0">
              <a:latin typeface="Bradley Hand ITC" pitchFamily="66" charset="0"/>
            </a:endParaRPr>
          </a:p>
          <a:p>
            <a:pPr marL="0" indent="0" algn="ctr">
              <a:buNone/>
            </a:pPr>
            <a:r>
              <a:rPr lang="it-IT" sz="3200" dirty="0" smtClean="0">
                <a:latin typeface="Bradley Hand ITC" pitchFamily="66" charset="0"/>
              </a:rPr>
              <a:t> </a:t>
            </a:r>
            <a:endParaRPr lang="it-IT" sz="3200" dirty="0">
              <a:latin typeface="Bradley Hand ITC" pitchFamily="66" charset="0"/>
            </a:endParaRPr>
          </a:p>
          <a:p>
            <a:pPr marL="0" indent="0" algn="ctr">
              <a:buNone/>
            </a:pPr>
            <a:endParaRPr lang="it-IT" sz="3200" dirty="0">
              <a:latin typeface="Bradley Hand ITC" pitchFamily="66" charset="0"/>
            </a:endParaRPr>
          </a:p>
        </p:txBody>
      </p:sp>
      <p:sp>
        <p:nvSpPr>
          <p:cNvPr id="5" name="CasellaDiTesto 4"/>
          <p:cNvSpPr txBox="1"/>
          <p:nvPr/>
        </p:nvSpPr>
        <p:spPr bwMode="auto">
          <a:xfrm>
            <a:off x="683568" y="5301208"/>
            <a:ext cx="7272808" cy="1569660"/>
          </a:xfrm>
          <a:prstGeom prst="rect">
            <a:avLst/>
          </a:prstGeom>
          <a:noFill/>
          <a:ln w="9525">
            <a:noFill/>
            <a:miter lim="800000"/>
            <a:headEnd/>
            <a:tailEnd/>
          </a:ln>
        </p:spPr>
        <p:txBody>
          <a:bodyPr wrap="square" rtlCol="0">
            <a:spAutoFit/>
          </a:bodyPr>
          <a:lstStyle/>
          <a:p>
            <a:pPr algn="ctr"/>
            <a:endParaRPr lang="it-IT" sz="3200" b="1" dirty="0">
              <a:latin typeface="Arial Black" pitchFamily="34" charset="0"/>
            </a:endParaRPr>
          </a:p>
          <a:p>
            <a:pPr algn="ctr"/>
            <a:r>
              <a:rPr lang="it-IT" sz="3200" b="1" dirty="0">
                <a:latin typeface="Arial Black" pitchFamily="34" charset="0"/>
              </a:rPr>
              <a:t>Era tanto in </a:t>
            </a:r>
            <a:r>
              <a:rPr lang="it-IT" sz="3200" b="1" dirty="0" smtClean="0">
                <a:latin typeface="Arial Black" pitchFamily="34" charset="0"/>
              </a:rPr>
              <a:t>collera, </a:t>
            </a:r>
            <a:r>
              <a:rPr lang="it-IT" sz="3200" b="1" dirty="0">
                <a:latin typeface="Arial Black" pitchFamily="34" charset="0"/>
              </a:rPr>
              <a:t>che lei ne ebbe quasi paura.</a:t>
            </a:r>
            <a:endParaRPr lang="it-IT" sz="3200" dirty="0">
              <a:solidFill>
                <a:srgbClr val="002060"/>
              </a:solidFill>
              <a:latin typeface="Arial Black" pitchFamily="34" charset="0"/>
            </a:endParaRP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71718" y="548680"/>
            <a:ext cx="5088714" cy="511256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CasellaDiTesto 5"/>
          <p:cNvSpPr txBox="1"/>
          <p:nvPr/>
        </p:nvSpPr>
        <p:spPr bwMode="auto">
          <a:xfrm>
            <a:off x="4427984" y="5301208"/>
            <a:ext cx="4608512" cy="369332"/>
          </a:xfrm>
          <a:prstGeom prst="rect">
            <a:avLst/>
          </a:prstGeom>
          <a:noFill/>
          <a:ln w="9525">
            <a:noFill/>
            <a:miter lim="800000"/>
            <a:headEnd/>
            <a:tailEnd/>
          </a:ln>
        </p:spPr>
        <p:txBody>
          <a:bodyPr wrap="square" rtlCol="0">
            <a:spAutoFit/>
          </a:bodyPr>
          <a:lstStyle/>
          <a:p>
            <a:pPr algn="ctr"/>
            <a:r>
              <a:rPr lang="it-IT" dirty="0" smtClean="0">
                <a:solidFill>
                  <a:schemeClr val="bg1"/>
                </a:solidFill>
              </a:rPr>
              <a:t>Stefano Musso - Disperazione</a:t>
            </a:r>
            <a:endParaRPr lang="it-IT"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49614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146" name="Picture 2" descr="http://cettadeluca.files.wordpress.com/2012/09/lamoroso-abbraccio-delluniverso.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7504" y="87922"/>
            <a:ext cx="5616624" cy="66837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CasellaDiTesto 4"/>
          <p:cNvSpPr txBox="1"/>
          <p:nvPr/>
        </p:nvSpPr>
        <p:spPr bwMode="auto">
          <a:xfrm>
            <a:off x="107504" y="4381941"/>
            <a:ext cx="8856984" cy="2431435"/>
          </a:xfrm>
          <a:prstGeom prst="rect">
            <a:avLst/>
          </a:prstGeom>
          <a:noFill/>
          <a:ln w="9525">
            <a:noFill/>
            <a:miter lim="800000"/>
            <a:headEnd/>
            <a:tailEnd/>
          </a:ln>
        </p:spPr>
        <p:txBody>
          <a:bodyPr wrap="square" rtlCol="0">
            <a:spAutoFit/>
          </a:bodyPr>
          <a:lstStyle/>
          <a:p>
            <a:pPr algn="r"/>
            <a:endParaRPr lang="it-IT" sz="3200" b="1" dirty="0">
              <a:solidFill>
                <a:srgbClr val="FFFFFF"/>
              </a:solidFill>
              <a:latin typeface="Arial Black" pitchFamily="34" charset="0"/>
            </a:endParaRPr>
          </a:p>
          <a:p>
            <a:pPr algn="r"/>
            <a:endParaRPr lang="it-IT" sz="3200" b="1" dirty="0">
              <a:solidFill>
                <a:srgbClr val="FFFFFF"/>
              </a:solidFill>
            </a:endParaRPr>
          </a:p>
          <a:p>
            <a:pPr algn="r"/>
            <a:r>
              <a:rPr lang="it-IT" sz="4400" b="1" i="1" dirty="0" smtClean="0">
                <a:effectLst>
                  <a:outerShdw blurRad="38100" dist="38100" dir="2700000" algn="tl">
                    <a:srgbClr val="000000">
                      <a:alpha val="43137"/>
                    </a:srgbClr>
                  </a:outerShdw>
                </a:effectLst>
                <a:latin typeface="Lucida Console" pitchFamily="49" charset="0"/>
              </a:rPr>
              <a:t>perché </a:t>
            </a:r>
            <a:r>
              <a:rPr lang="it-IT" sz="4400" b="1" i="1" dirty="0">
                <a:effectLst>
                  <a:outerShdw blurRad="38100" dist="38100" dir="2700000" algn="tl">
                    <a:srgbClr val="000000">
                      <a:alpha val="43137"/>
                    </a:srgbClr>
                  </a:outerShdw>
                </a:effectLst>
                <a:latin typeface="Lucida Console" pitchFamily="49" charset="0"/>
              </a:rPr>
              <a:t>era una donna </a:t>
            </a:r>
            <a:endParaRPr lang="it-IT" sz="4400" b="1" i="1" dirty="0" smtClean="0">
              <a:effectLst>
                <a:outerShdw blurRad="38100" dist="38100" dir="2700000" algn="tl">
                  <a:srgbClr val="000000">
                    <a:alpha val="43137"/>
                  </a:srgbClr>
                </a:outerShdw>
              </a:effectLst>
              <a:latin typeface="Lucida Console" pitchFamily="49" charset="0"/>
            </a:endParaRPr>
          </a:p>
          <a:p>
            <a:pPr algn="r"/>
            <a:r>
              <a:rPr lang="it-IT" sz="4400" b="1" i="1" dirty="0" smtClean="0">
                <a:effectLst>
                  <a:outerShdw blurRad="38100" dist="38100" dir="2700000" algn="tl">
                    <a:srgbClr val="000000">
                      <a:alpha val="43137"/>
                    </a:srgbClr>
                  </a:outerShdw>
                </a:effectLst>
                <a:latin typeface="Lucida Console" pitchFamily="49" charset="0"/>
              </a:rPr>
              <a:t>che amava</a:t>
            </a:r>
            <a:r>
              <a:rPr lang="it-IT" sz="4400" b="1" dirty="0" smtClean="0">
                <a:effectLst>
                  <a:outerShdw blurRad="38100" dist="38100" dir="2700000" algn="tl">
                    <a:srgbClr val="000000">
                      <a:alpha val="43137"/>
                    </a:srgbClr>
                  </a:outerShdw>
                </a:effectLst>
                <a:latin typeface="Lucida Console" pitchFamily="49" charset="0"/>
              </a:rPr>
              <a:t> </a:t>
            </a:r>
            <a:endParaRPr lang="it-IT" sz="4400" dirty="0">
              <a:effectLst>
                <a:outerShdw blurRad="38100" dist="38100" dir="2700000" algn="tl">
                  <a:srgbClr val="000000">
                    <a:alpha val="43137"/>
                  </a:srgbClr>
                </a:outerShdw>
              </a:effectLst>
              <a:latin typeface="Lucida Console" pitchFamily="49" charset="0"/>
            </a:endParaRPr>
          </a:p>
        </p:txBody>
      </p:sp>
      <p:sp>
        <p:nvSpPr>
          <p:cNvPr id="4" name="CasellaDiTesto 3"/>
          <p:cNvSpPr txBox="1"/>
          <p:nvPr/>
        </p:nvSpPr>
        <p:spPr bwMode="auto">
          <a:xfrm>
            <a:off x="5868144" y="261223"/>
            <a:ext cx="3096344" cy="4031873"/>
          </a:xfrm>
          <a:prstGeom prst="rect">
            <a:avLst/>
          </a:prstGeom>
          <a:noFill/>
          <a:ln w="9525">
            <a:noFill/>
            <a:miter lim="800000"/>
            <a:headEnd/>
            <a:tailEnd/>
          </a:ln>
        </p:spPr>
        <p:txBody>
          <a:bodyPr wrap="square" rtlCol="0">
            <a:spAutoFit/>
          </a:bodyPr>
          <a:lstStyle/>
          <a:p>
            <a:pPr algn="ctr"/>
            <a:r>
              <a:rPr lang="it-IT" sz="3200" b="1" dirty="0" smtClean="0">
                <a:solidFill>
                  <a:schemeClr val="accent3">
                    <a:lumMod val="50000"/>
                  </a:schemeClr>
                </a:solidFill>
              </a:rPr>
              <a:t>Molte </a:t>
            </a:r>
            <a:r>
              <a:rPr lang="it-IT" sz="3200" b="1" dirty="0">
                <a:solidFill>
                  <a:schemeClr val="accent3">
                    <a:lumMod val="50000"/>
                  </a:schemeClr>
                </a:solidFill>
              </a:rPr>
              <a:t>donne si sarebbero scoraggiate, avrebbero ritenuto impossibile quell'impresa. </a:t>
            </a:r>
          </a:p>
          <a:p>
            <a:pPr algn="ctr"/>
            <a:endParaRPr lang="it-IT" sz="3200" dirty="0">
              <a:solidFill>
                <a:schemeClr val="accent3">
                  <a:lumMod val="50000"/>
                </a:schemeClr>
              </a:solidFill>
            </a:endParaRPr>
          </a:p>
        </p:txBody>
      </p:sp>
      <p:sp>
        <p:nvSpPr>
          <p:cNvPr id="6" name="Rettangolo 5"/>
          <p:cNvSpPr/>
          <p:nvPr/>
        </p:nvSpPr>
        <p:spPr>
          <a:xfrm>
            <a:off x="35496" y="44624"/>
            <a:ext cx="5145576" cy="369332"/>
          </a:xfrm>
          <a:prstGeom prst="rect">
            <a:avLst/>
          </a:prstGeom>
          <a:noFill/>
        </p:spPr>
        <p:txBody>
          <a:bodyPr wrap="none">
            <a:spAutoFit/>
          </a:bodyPr>
          <a:lstStyle/>
          <a:p>
            <a:r>
              <a:rPr lang="it-IT" i="1" dirty="0" smtClean="0">
                <a:solidFill>
                  <a:schemeClr val="bg1"/>
                </a:solidFill>
              </a:rPr>
              <a:t>L’amoroso abbraccio dell’universo - Frida </a:t>
            </a:r>
            <a:r>
              <a:rPr lang="it-IT" i="1" dirty="0" err="1">
                <a:solidFill>
                  <a:schemeClr val="bg1"/>
                </a:solidFill>
              </a:rPr>
              <a:t>Kahlo</a:t>
            </a:r>
            <a:endParaRPr lang="it-IT" dirty="0">
              <a:solidFill>
                <a:schemeClr val="bg1"/>
              </a:solidFill>
            </a:endParaRPr>
          </a:p>
        </p:txBody>
      </p:sp>
      <p:sp>
        <p:nvSpPr>
          <p:cNvPr id="7" name="CasellaDiTesto 6"/>
          <p:cNvSpPr txBox="1"/>
          <p:nvPr/>
        </p:nvSpPr>
        <p:spPr bwMode="auto">
          <a:xfrm>
            <a:off x="5580112" y="4365104"/>
            <a:ext cx="3456384" cy="769441"/>
          </a:xfrm>
          <a:prstGeom prst="rect">
            <a:avLst/>
          </a:prstGeom>
          <a:noFill/>
          <a:ln w="9525">
            <a:noFill/>
            <a:miter lim="800000"/>
            <a:headEnd/>
            <a:tailEnd/>
          </a:ln>
        </p:spPr>
        <p:txBody>
          <a:bodyPr wrap="square" rtlCol="0">
            <a:spAutoFit/>
          </a:bodyPr>
          <a:lstStyle/>
          <a:p>
            <a:pPr algn="ctr"/>
            <a:r>
              <a:rPr lang="it-IT" sz="4400" b="1" i="1" dirty="0" smtClean="0">
                <a:solidFill>
                  <a:schemeClr val="tx1">
                    <a:lumMod val="95000"/>
                    <a:lumOff val="5000"/>
                  </a:schemeClr>
                </a:solidFill>
                <a:latin typeface="Arial Black" pitchFamily="34" charset="0"/>
              </a:rPr>
              <a:t>Ma </a:t>
            </a:r>
            <a:r>
              <a:rPr lang="it-IT" sz="4400" b="1" i="1" dirty="0">
                <a:solidFill>
                  <a:schemeClr val="tx1">
                    <a:lumMod val="95000"/>
                    <a:lumOff val="5000"/>
                  </a:schemeClr>
                </a:solidFill>
                <a:latin typeface="Arial Black" pitchFamily="34" charset="0"/>
              </a:rPr>
              <a:t>lei </a:t>
            </a:r>
            <a:r>
              <a:rPr lang="it-IT" sz="4400" b="1" i="1" dirty="0" smtClean="0">
                <a:solidFill>
                  <a:schemeClr val="tx1">
                    <a:lumMod val="95000"/>
                    <a:lumOff val="5000"/>
                  </a:schemeClr>
                </a:solidFill>
                <a:latin typeface="Arial Black" pitchFamily="34" charset="0"/>
              </a:rPr>
              <a:t>no</a:t>
            </a:r>
            <a:endParaRPr lang="it-IT" sz="4400" i="1" dirty="0">
              <a:solidFill>
                <a:schemeClr val="tx1">
                  <a:lumMod val="95000"/>
                  <a:lumOff val="5000"/>
                </a:schemeClr>
              </a:solidFill>
              <a:latin typeface="Arial Black"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28411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026" name="Picture 2" descr="http://www.frasiaforismi.com/wp-content/uploads/2011/03/196647_10150114852408382_313737468381_6489500_3550752_n.jpg"/>
          <p:cNvPicPr>
            <a:picLocks noChangeAspect="1" noChangeArrowheads="1"/>
          </p:cNvPicPr>
          <p:nvPr/>
        </p:nvPicPr>
        <p:blipFill>
          <a:blip r:embed="rId2"/>
          <a:srcRect/>
          <a:stretch>
            <a:fillRect/>
          </a:stretch>
        </p:blipFill>
        <p:spPr bwMode="auto">
          <a:xfrm>
            <a:off x="428596" y="1357298"/>
            <a:ext cx="5286412" cy="3597698"/>
          </a:xfrm>
          <a:prstGeom prst="rect">
            <a:avLst/>
          </a:prstGeom>
          <a:noFill/>
        </p:spPr>
      </p:pic>
      <p:sp>
        <p:nvSpPr>
          <p:cNvPr id="5" name="Rettangolo 4"/>
          <p:cNvSpPr/>
          <p:nvPr/>
        </p:nvSpPr>
        <p:spPr>
          <a:xfrm>
            <a:off x="285720" y="214290"/>
            <a:ext cx="8572560" cy="1015663"/>
          </a:xfrm>
          <a:prstGeom prst="rect">
            <a:avLst/>
          </a:prstGeom>
        </p:spPr>
        <p:txBody>
          <a:bodyPr wrap="square">
            <a:spAutoFit/>
          </a:bodyPr>
          <a:lstStyle/>
          <a:p>
            <a:pPr algn="ctr"/>
            <a:r>
              <a:rPr lang="it-IT" sz="2000" b="1" dirty="0" smtClean="0"/>
              <a:t>Poi il </a:t>
            </a:r>
            <a:r>
              <a:rPr lang="it-IT" sz="2000" b="1" dirty="0" smtClean="0">
                <a:latin typeface="Arial Black" pitchFamily="34" charset="0"/>
              </a:rPr>
              <a:t>dolore</a:t>
            </a:r>
            <a:r>
              <a:rPr lang="it-IT" sz="2000" b="1" dirty="0" smtClean="0"/>
              <a:t>  dell’orso si trasformò in </a:t>
            </a:r>
            <a:r>
              <a:rPr lang="it-IT" sz="2000" b="1" dirty="0" smtClean="0">
                <a:latin typeface="Arial Black" pitchFamily="34" charset="0"/>
              </a:rPr>
              <a:t>stizza </a:t>
            </a:r>
            <a:r>
              <a:rPr lang="it-IT" sz="2000" b="1" dirty="0" smtClean="0"/>
              <a:t>…. </a:t>
            </a:r>
          </a:p>
          <a:p>
            <a:pPr algn="ctr"/>
            <a:r>
              <a:rPr lang="it-IT" sz="2000" b="1" dirty="0" smtClean="0">
                <a:latin typeface="Arial Black" pitchFamily="34" charset="0"/>
              </a:rPr>
              <a:t>Urlò</a:t>
            </a:r>
            <a:r>
              <a:rPr lang="it-IT" sz="2000" b="1" dirty="0" smtClean="0"/>
              <a:t> parole che lei non poteva comprendere e che pure la donna aveva sempre saputo. </a:t>
            </a:r>
            <a:endParaRPr lang="it-IT" sz="2000" b="1" dirty="0"/>
          </a:p>
        </p:txBody>
      </p:sp>
      <p:sp>
        <p:nvSpPr>
          <p:cNvPr id="6" name="CasellaDiTesto 5"/>
          <p:cNvSpPr txBox="1"/>
          <p:nvPr/>
        </p:nvSpPr>
        <p:spPr bwMode="auto">
          <a:xfrm>
            <a:off x="0" y="5133346"/>
            <a:ext cx="8929718" cy="2000548"/>
          </a:xfrm>
          <a:prstGeom prst="rect">
            <a:avLst/>
          </a:prstGeom>
          <a:noFill/>
          <a:ln w="9525">
            <a:noFill/>
            <a:miter lim="800000"/>
            <a:headEnd/>
            <a:tailEnd/>
          </a:ln>
        </p:spPr>
        <p:txBody>
          <a:bodyPr wrap="square" rtlCol="0">
            <a:spAutoFit/>
          </a:bodyPr>
          <a:lstStyle/>
          <a:p>
            <a:pPr algn="ctr"/>
            <a:r>
              <a:rPr lang="it-IT" sz="2400" dirty="0" smtClean="0"/>
              <a:t>Ma la donna non si diede alla fuga.</a:t>
            </a:r>
          </a:p>
          <a:p>
            <a:pPr algn="ctr"/>
            <a:r>
              <a:rPr lang="it-IT" sz="2400" dirty="0" smtClean="0"/>
              <a:t>Tremava come una foglia al vento ma rimase </a:t>
            </a:r>
            <a:r>
              <a:rPr lang="it-IT" sz="2400" b="1" dirty="0" smtClean="0"/>
              <a:t>ferma</a:t>
            </a:r>
            <a:r>
              <a:rPr lang="it-IT" sz="2400" dirty="0" smtClean="0"/>
              <a:t> dov’era.</a:t>
            </a:r>
          </a:p>
          <a:p>
            <a:pPr algn="ctr"/>
            <a:endParaRPr lang="it-IT" sz="2400" dirty="0" smtClean="0"/>
          </a:p>
          <a:p>
            <a:pPr algn="ctr"/>
            <a:r>
              <a:rPr lang="it-IT" sz="2800" dirty="0" smtClean="0">
                <a:latin typeface="Algerian" pitchFamily="82" charset="0"/>
              </a:rPr>
              <a:t>Poi provò una gran </a:t>
            </a:r>
            <a:r>
              <a:rPr lang="it-IT" sz="2800" b="1" dirty="0" smtClean="0">
                <a:latin typeface="Algerian" pitchFamily="82" charset="0"/>
              </a:rPr>
              <a:t>pace</a:t>
            </a:r>
            <a:r>
              <a:rPr lang="it-IT" sz="2800" dirty="0" smtClean="0">
                <a:latin typeface="Algerian" pitchFamily="82" charset="0"/>
              </a:rPr>
              <a:t>, e smise di tremare</a:t>
            </a:r>
          </a:p>
          <a:p>
            <a:pPr algn="ctr"/>
            <a:endParaRPr lang="it-IT" sz="2400" dirty="0"/>
          </a:p>
        </p:txBody>
      </p:sp>
      <p:sp>
        <p:nvSpPr>
          <p:cNvPr id="7" name="Rettangolo 6"/>
          <p:cNvSpPr/>
          <p:nvPr/>
        </p:nvSpPr>
        <p:spPr>
          <a:xfrm>
            <a:off x="5929322" y="2357430"/>
            <a:ext cx="3000364" cy="1815882"/>
          </a:xfrm>
          <a:prstGeom prst="rect">
            <a:avLst/>
          </a:prstGeom>
        </p:spPr>
        <p:txBody>
          <a:bodyPr wrap="square">
            <a:spAutoFit/>
          </a:bodyPr>
          <a:lstStyle/>
          <a:p>
            <a:pPr algn="ctr"/>
            <a:r>
              <a:rPr lang="it-IT" sz="2800" dirty="0" smtClean="0"/>
              <a:t>E sempre andava intonando: </a:t>
            </a:r>
          </a:p>
          <a:p>
            <a:pPr algn="ctr"/>
            <a:r>
              <a:rPr lang="it-IT" sz="2800" i="1" dirty="0" smtClean="0"/>
              <a:t>"</a:t>
            </a:r>
            <a:r>
              <a:rPr lang="it-IT" sz="2800" i="1" dirty="0" err="1" smtClean="0"/>
              <a:t>Arigato</a:t>
            </a:r>
            <a:r>
              <a:rPr lang="it-IT" sz="2800" i="1" dirty="0" smtClean="0"/>
              <a:t> </a:t>
            </a:r>
            <a:r>
              <a:rPr lang="it-IT" sz="2800" i="1" dirty="0" err="1" smtClean="0"/>
              <a:t>zaisho</a:t>
            </a:r>
            <a:r>
              <a:rPr lang="it-IT" sz="2800" i="1" dirty="0" smtClean="0"/>
              <a:t>", </a:t>
            </a:r>
          </a:p>
          <a:p>
            <a:pPr algn="ctr"/>
            <a:r>
              <a:rPr lang="it-IT" sz="2800" b="1" dirty="0" smtClean="0"/>
              <a:t>per ringraziare </a:t>
            </a:r>
            <a:endParaRPr lang="it-IT" sz="2800"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421904"/>
            <a:ext cx="7239000" cy="1143000"/>
          </a:xfrm>
        </p:spPr>
        <p:txBody>
          <a:bodyPr>
            <a:normAutofit fontScale="90000"/>
          </a:bodyPr>
          <a:lstStyle/>
          <a:p>
            <a:r>
              <a:rPr lang="it-IT" dirty="0">
                <a:solidFill>
                  <a:schemeClr val="accent4">
                    <a:lumMod val="75000"/>
                  </a:schemeClr>
                </a:solidFill>
              </a:rPr>
              <a:t>La </a:t>
            </a:r>
            <a:r>
              <a:rPr lang="it-IT" dirty="0">
                <a:solidFill>
                  <a:srgbClr val="000000"/>
                </a:solidFill>
              </a:rPr>
              <a:t>pazienza</a:t>
            </a:r>
            <a:r>
              <a:rPr lang="it-IT" dirty="0">
                <a:solidFill>
                  <a:schemeClr val="accent4">
                    <a:lumMod val="75000"/>
                  </a:schemeClr>
                </a:solidFill>
              </a:rPr>
              <a:t> </a:t>
            </a:r>
            <a:r>
              <a:rPr lang="it-IT" dirty="0" smtClean="0">
                <a:solidFill>
                  <a:schemeClr val="accent4">
                    <a:lumMod val="75000"/>
                  </a:schemeClr>
                </a:solidFill>
              </a:rPr>
              <a:t/>
            </a:r>
            <a:br>
              <a:rPr lang="it-IT" dirty="0" smtClean="0">
                <a:solidFill>
                  <a:schemeClr val="accent4">
                    <a:lumMod val="75000"/>
                  </a:schemeClr>
                </a:solidFill>
              </a:rPr>
            </a:br>
            <a:r>
              <a:rPr lang="it-IT" dirty="0">
                <a:solidFill>
                  <a:schemeClr val="accent4">
                    <a:lumMod val="75000"/>
                  </a:schemeClr>
                </a:solidFill>
              </a:rPr>
              <a:t/>
            </a:r>
            <a:br>
              <a:rPr lang="it-IT" dirty="0">
                <a:solidFill>
                  <a:schemeClr val="accent4">
                    <a:lumMod val="75000"/>
                  </a:schemeClr>
                </a:solidFill>
              </a:rPr>
            </a:br>
            <a:r>
              <a:rPr lang="it-IT" dirty="0" smtClean="0">
                <a:solidFill>
                  <a:schemeClr val="accent4">
                    <a:lumMod val="75000"/>
                  </a:schemeClr>
                </a:solidFill>
              </a:rPr>
              <a:t>soccorre </a:t>
            </a:r>
            <a:r>
              <a:rPr lang="it-IT" dirty="0">
                <a:solidFill>
                  <a:schemeClr val="accent4">
                    <a:lumMod val="75000"/>
                  </a:schemeClr>
                </a:solidFill>
              </a:rPr>
              <a:t>la collera e riporta ordine nella </a:t>
            </a:r>
            <a:r>
              <a:rPr lang="it-IT" dirty="0" smtClean="0">
                <a:solidFill>
                  <a:schemeClr val="accent4">
                    <a:lumMod val="75000"/>
                  </a:schemeClr>
                </a:solidFill>
              </a:rPr>
              <a:t>psiche</a:t>
            </a:r>
            <a:endParaRPr lang="it-IT" dirty="0">
              <a:solidFill>
                <a:schemeClr val="accent4">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06960" y="2772494"/>
            <a:ext cx="4114800" cy="3752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 name="CasellaDiTesto 2"/>
          <p:cNvSpPr txBox="1"/>
          <p:nvPr/>
        </p:nvSpPr>
        <p:spPr bwMode="auto">
          <a:xfrm>
            <a:off x="179512" y="5373216"/>
            <a:ext cx="4455440" cy="1200329"/>
          </a:xfrm>
          <a:prstGeom prst="rect">
            <a:avLst/>
          </a:prstGeom>
          <a:noFill/>
          <a:ln w="9525">
            <a:noFill/>
            <a:miter lim="800000"/>
            <a:headEnd/>
            <a:tailEnd/>
          </a:ln>
        </p:spPr>
        <p:txBody>
          <a:bodyPr wrap="square" rtlCol="0">
            <a:spAutoFit/>
          </a:bodyPr>
          <a:lstStyle/>
          <a:p>
            <a:pPr algn="ctr"/>
            <a:r>
              <a:rPr lang="it-IT" sz="2400" b="1" dirty="0" smtClean="0"/>
              <a:t>Poter PENSARE che ce la farà</a:t>
            </a:r>
          </a:p>
          <a:p>
            <a:pPr algn="ctr"/>
            <a:endParaRPr lang="it-IT" sz="2400" b="1" dirty="0" smtClean="0"/>
          </a:p>
          <a:p>
            <a:pPr algn="ctr"/>
            <a:r>
              <a:rPr lang="it-IT" sz="2400" b="1" dirty="0" smtClean="0"/>
              <a:t>SPERARE al suo posto</a:t>
            </a:r>
            <a:endParaRPr lang="it-IT" sz="24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25650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500034" y="811733"/>
            <a:ext cx="8215370" cy="5262979"/>
          </a:xfrm>
          <a:prstGeom prst="rect">
            <a:avLst/>
          </a:prstGeom>
          <a:solidFill>
            <a:schemeClr val="bg1"/>
          </a:solidFill>
        </p:spPr>
        <p:txBody>
          <a:bodyPr wrap="square">
            <a:spAutoFit/>
          </a:bodyPr>
          <a:lstStyle/>
          <a:p>
            <a:r>
              <a:rPr lang="it-IT" sz="2400" dirty="0" smtClean="0"/>
              <a:t>CREDERE CHE I figli adottivi </a:t>
            </a:r>
            <a:r>
              <a:rPr lang="it-IT" sz="2400" u="sng" dirty="0" smtClean="0"/>
              <a:t>sono stati</a:t>
            </a:r>
            <a:r>
              <a:rPr lang="it-IT" sz="2400" dirty="0" smtClean="0"/>
              <a:t> dei ‘bambini persi’</a:t>
            </a:r>
          </a:p>
          <a:p>
            <a:r>
              <a:rPr lang="it-IT" sz="2400" dirty="0" smtClean="0"/>
              <a:t>Ma quando li avete conosciuti assomigliano più a dei </a:t>
            </a:r>
            <a:r>
              <a:rPr lang="it-IT" sz="2400" b="1" dirty="0" smtClean="0"/>
              <a:t>“sopravvissuti”</a:t>
            </a:r>
            <a:r>
              <a:rPr lang="it-IT" sz="2400" dirty="0" smtClean="0"/>
              <a:t> </a:t>
            </a:r>
          </a:p>
          <a:p>
            <a:endParaRPr lang="it-IT" sz="2400" dirty="0" smtClean="0"/>
          </a:p>
          <a:p>
            <a:pPr algn="r"/>
            <a:r>
              <a:rPr lang="it-IT" sz="2400" i="1" dirty="0" smtClean="0"/>
              <a:t>E’ un termine molto azzeccato perché è indicativo non solo del loro vissuto traumatico ma anche delle loro sorprendenti capacità di resilienza</a:t>
            </a:r>
            <a:r>
              <a:rPr lang="it-IT" sz="2400" dirty="0" smtClean="0"/>
              <a:t>. </a:t>
            </a:r>
          </a:p>
          <a:p>
            <a:endParaRPr lang="it-IT" sz="2400" dirty="0" smtClean="0"/>
          </a:p>
          <a:p>
            <a:r>
              <a:rPr lang="it-IT" sz="2400" dirty="0" smtClean="0"/>
              <a:t>Ed oggi</a:t>
            </a:r>
            <a:r>
              <a:rPr lang="it-IT" sz="2400" dirty="0"/>
              <a:t>, </a:t>
            </a:r>
            <a:r>
              <a:rPr lang="it-IT" sz="2400" dirty="0" smtClean="0"/>
              <a:t>sono degli </a:t>
            </a:r>
            <a:r>
              <a:rPr lang="it-IT" sz="2400" b="1" dirty="0" smtClean="0"/>
              <a:t>splendidi, inqueti adolescenti, in cammino verso la loro vita </a:t>
            </a:r>
          </a:p>
          <a:p>
            <a:endParaRPr lang="it-IT" sz="2400" dirty="0" smtClean="0"/>
          </a:p>
          <a:p>
            <a:r>
              <a:rPr lang="it-IT" sz="2400" b="1" dirty="0" smtClean="0"/>
              <a:t>Che sarà bella e serena. BISOGNA CREDERCI</a:t>
            </a:r>
          </a:p>
          <a:p>
            <a:endParaRPr lang="it-IT" sz="2400" b="1" dirty="0"/>
          </a:p>
          <a:p>
            <a:r>
              <a:rPr lang="it-IT" sz="2400" b="1" dirty="0" smtClean="0"/>
              <a:t>Dobbiamo crederci NOI per loro</a:t>
            </a:r>
          </a:p>
        </p:txBody>
      </p:sp>
      <p:sp>
        <p:nvSpPr>
          <p:cNvPr id="3" name="CasellaDiTesto 2"/>
          <p:cNvSpPr txBox="1"/>
          <p:nvPr/>
        </p:nvSpPr>
        <p:spPr>
          <a:xfrm>
            <a:off x="1043608" y="188640"/>
            <a:ext cx="7488832" cy="461665"/>
          </a:xfrm>
          <a:prstGeom prst="rect">
            <a:avLst/>
          </a:prstGeom>
          <a:solidFill>
            <a:schemeClr val="bg1"/>
          </a:solidFill>
        </p:spPr>
        <p:txBody>
          <a:bodyPr wrap="square" rtlCol="0">
            <a:spAutoFit/>
          </a:bodyPr>
          <a:lstStyle/>
          <a:p>
            <a:r>
              <a:rPr lang="it-IT" sz="2400" b="1" i="1" dirty="0" smtClean="0">
                <a:solidFill>
                  <a:srgbClr val="FF0000"/>
                </a:solidFill>
              </a:rPr>
              <a:t>UN AMORE CHE HA FIDUCIA, CHE CREDE</a:t>
            </a:r>
            <a:endParaRPr lang="it-IT" sz="2400" b="1" i="1"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66800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4143372" y="142875"/>
            <a:ext cx="4929187" cy="6572250"/>
          </a:xfrm>
          <a:prstGeom prst="rect">
            <a:avLst/>
          </a:prstGeom>
          <a:noFill/>
          <a:ln w="9525">
            <a:noFill/>
            <a:miter lim="800000"/>
            <a:headEnd/>
            <a:tailEnd/>
          </a:ln>
        </p:spPr>
      </p:pic>
      <p:sp>
        <p:nvSpPr>
          <p:cNvPr id="5" name="CasellaDiTesto 4"/>
          <p:cNvSpPr txBox="1"/>
          <p:nvPr/>
        </p:nvSpPr>
        <p:spPr>
          <a:xfrm>
            <a:off x="214282" y="4760909"/>
            <a:ext cx="3857621" cy="1815882"/>
          </a:xfrm>
          <a:prstGeom prst="rect">
            <a:avLst/>
          </a:prstGeom>
          <a:noFill/>
        </p:spPr>
        <p:txBody>
          <a:bodyPr wrap="square">
            <a:spAutoFit/>
          </a:bodyPr>
          <a:lstStyle/>
          <a:p>
            <a:pPr algn="ctr">
              <a:defRPr/>
            </a:pPr>
            <a:r>
              <a:rPr lang="it-IT" sz="2800" b="1" i="1" dirty="0" smtClean="0">
                <a:solidFill>
                  <a:srgbClr val="002060"/>
                </a:solidFill>
                <a:effectLst>
                  <a:outerShdw blurRad="38100" dist="38100" dir="2700000" algn="tl">
                    <a:srgbClr val="000000">
                      <a:alpha val="43137"/>
                    </a:srgbClr>
                  </a:outerShdw>
                </a:effectLst>
                <a:latin typeface="Arial Rounded MT Bold" pitchFamily="34" charset="0"/>
              </a:rPr>
              <a:t>Ai figli </a:t>
            </a:r>
          </a:p>
          <a:p>
            <a:pPr algn="ctr">
              <a:defRPr/>
            </a:pPr>
            <a:endParaRPr lang="it-IT" sz="2800" b="1" i="1" dirty="0" smtClean="0">
              <a:solidFill>
                <a:srgbClr val="002060"/>
              </a:solidFill>
              <a:effectLst>
                <a:outerShdw blurRad="38100" dist="38100" dir="2700000" algn="tl">
                  <a:srgbClr val="000000">
                    <a:alpha val="43137"/>
                  </a:srgbClr>
                </a:outerShdw>
              </a:effectLst>
              <a:latin typeface="Arial Rounded MT Bold" pitchFamily="34" charset="0"/>
            </a:endParaRPr>
          </a:p>
          <a:p>
            <a:pPr algn="ctr">
              <a:defRPr/>
            </a:pPr>
            <a:r>
              <a:rPr lang="it-IT" sz="2800" b="1" i="1" dirty="0" smtClean="0">
                <a:solidFill>
                  <a:srgbClr val="002060"/>
                </a:solidFill>
                <a:effectLst>
                  <a:outerShdw blurRad="38100" dist="38100" dir="2700000" algn="tl">
                    <a:srgbClr val="000000">
                      <a:alpha val="43137"/>
                    </a:srgbClr>
                  </a:outerShdw>
                </a:effectLst>
                <a:latin typeface="Arial Rounded MT Bold" pitchFamily="34" charset="0"/>
              </a:rPr>
              <a:t>radici </a:t>
            </a:r>
            <a:r>
              <a:rPr lang="it-IT" sz="2800" b="1" i="1" dirty="0">
                <a:solidFill>
                  <a:srgbClr val="002060"/>
                </a:solidFill>
                <a:effectLst>
                  <a:outerShdw blurRad="38100" dist="38100" dir="2700000" algn="tl">
                    <a:srgbClr val="000000">
                      <a:alpha val="43137"/>
                    </a:srgbClr>
                  </a:outerShdw>
                </a:effectLst>
                <a:latin typeface="Arial Rounded MT Bold" pitchFamily="34" charset="0"/>
              </a:rPr>
              <a:t>per crescere, </a:t>
            </a:r>
          </a:p>
          <a:p>
            <a:pPr algn="ctr">
              <a:defRPr/>
            </a:pPr>
            <a:r>
              <a:rPr lang="it-IT" sz="2800" b="1" i="1" dirty="0">
                <a:solidFill>
                  <a:srgbClr val="002060"/>
                </a:solidFill>
                <a:effectLst>
                  <a:outerShdw blurRad="38100" dist="38100" dir="2700000" algn="tl">
                    <a:srgbClr val="000000">
                      <a:alpha val="43137"/>
                    </a:srgbClr>
                  </a:outerShdw>
                </a:effectLst>
                <a:latin typeface="Arial Rounded MT Bold" pitchFamily="34" charset="0"/>
              </a:rPr>
              <a:t>ali per volare</a:t>
            </a:r>
          </a:p>
        </p:txBody>
      </p:sp>
      <p:sp>
        <p:nvSpPr>
          <p:cNvPr id="6" name="CasellaDiTesto 5"/>
          <p:cNvSpPr txBox="1"/>
          <p:nvPr/>
        </p:nvSpPr>
        <p:spPr>
          <a:xfrm>
            <a:off x="142844" y="857232"/>
            <a:ext cx="3786214" cy="2308324"/>
          </a:xfrm>
          <a:prstGeom prst="rect">
            <a:avLst/>
          </a:prstGeom>
          <a:noFill/>
        </p:spPr>
        <p:txBody>
          <a:bodyPr wrap="square" rtlCol="0">
            <a:spAutoFit/>
          </a:bodyPr>
          <a:lstStyle/>
          <a:p>
            <a:r>
              <a:rPr lang="it-IT" sz="2400" i="1" dirty="0" smtClean="0"/>
              <a:t>Consapevoli che l’obiettivo è …. </a:t>
            </a:r>
          </a:p>
          <a:p>
            <a:r>
              <a:rPr lang="it-IT" sz="2400" i="1" dirty="0" smtClean="0"/>
              <a:t>‘aiutarlo a (</a:t>
            </a:r>
            <a:r>
              <a:rPr lang="it-IT" sz="2400" i="1" dirty="0" err="1" smtClean="0"/>
              <a:t>ri</a:t>
            </a:r>
            <a:r>
              <a:rPr lang="it-IT" sz="2400" i="1" dirty="0" smtClean="0"/>
              <a:t>)trovare la sua strada’, </a:t>
            </a:r>
          </a:p>
          <a:p>
            <a:r>
              <a:rPr lang="it-IT" sz="2400" i="1" dirty="0" smtClean="0"/>
              <a:t>fatta di passato, rivolta verso il futuro</a:t>
            </a:r>
            <a:endParaRPr lang="it-IT" sz="2400" i="1"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276250" y="2157434"/>
            <a:ext cx="7867650" cy="4343400"/>
          </a:xfrm>
          <a:prstGeom prst="rect">
            <a:avLst/>
          </a:prstGeom>
          <a:noFill/>
          <a:ln w="9525">
            <a:noFill/>
            <a:miter lim="800000"/>
            <a:headEnd/>
            <a:tailEnd/>
          </a:ln>
          <a:effectLst/>
        </p:spPr>
      </p:pic>
      <p:sp>
        <p:nvSpPr>
          <p:cNvPr id="8" name="CasellaDiTesto 7"/>
          <p:cNvSpPr txBox="1"/>
          <p:nvPr/>
        </p:nvSpPr>
        <p:spPr>
          <a:xfrm rot="20576613">
            <a:off x="647209" y="686632"/>
            <a:ext cx="4378269" cy="2123658"/>
          </a:xfrm>
          <a:prstGeom prst="rect">
            <a:avLst/>
          </a:prstGeom>
          <a:noFill/>
        </p:spPr>
        <p:txBody>
          <a:bodyPr wrap="square" rtlCol="0">
            <a:spAutoFit/>
          </a:bodyPr>
          <a:lstStyle/>
          <a:p>
            <a:pPr algn="ctr"/>
            <a:r>
              <a:rPr lang="it-IT" sz="6600" dirty="0" smtClean="0">
                <a:solidFill>
                  <a:schemeClr val="tx2">
                    <a:lumMod val="75000"/>
                  </a:schemeClr>
                </a:solidFill>
                <a:latin typeface="Blackadder ITC" pitchFamily="82" charset="0"/>
              </a:rPr>
              <a:t>Grazie per l’attenzione!</a:t>
            </a:r>
            <a:endParaRPr lang="it-IT" sz="6600" dirty="0">
              <a:solidFill>
                <a:schemeClr val="tx2">
                  <a:lumMod val="75000"/>
                </a:schemeClr>
              </a:solidFill>
              <a:latin typeface="Blackadder ITC" pitchFamily="82" charset="0"/>
            </a:endParaRPr>
          </a:p>
        </p:txBody>
      </p:sp>
      <p:sp>
        <p:nvSpPr>
          <p:cNvPr id="4" name="Rettangolo 3"/>
          <p:cNvSpPr/>
          <p:nvPr/>
        </p:nvSpPr>
        <p:spPr>
          <a:xfrm>
            <a:off x="179512" y="6237312"/>
            <a:ext cx="4733475" cy="523220"/>
          </a:xfrm>
          <a:prstGeom prst="rect">
            <a:avLst/>
          </a:prstGeom>
        </p:spPr>
        <p:txBody>
          <a:bodyPr wrap="none">
            <a:spAutoFit/>
          </a:bodyPr>
          <a:lstStyle/>
          <a:p>
            <a:r>
              <a:rPr lang="it-IT" sz="2800" b="1" i="1" dirty="0">
                <a:solidFill>
                  <a:srgbClr val="FF0000"/>
                </a:solidFill>
                <a:latin typeface="Calisto MT" pitchFamily="18" charset="0"/>
              </a:rPr>
              <a:t>www.contuttoilcuorefamiglie.it</a:t>
            </a:r>
            <a:endParaRPr lang="it-IT" sz="2800" i="1" dirty="0">
              <a:solidFill>
                <a:srgbClr val="FF0000"/>
              </a:solidFill>
              <a:latin typeface="Calisto MT"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10132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1187624" y="404664"/>
            <a:ext cx="6408712" cy="923330"/>
          </a:xfrm>
          <a:prstGeom prst="rect">
            <a:avLst/>
          </a:prstGeom>
        </p:spPr>
        <p:txBody>
          <a:bodyPr wrap="square">
            <a:spAutoFit/>
          </a:bodyPr>
          <a:lstStyle/>
          <a:p>
            <a:r>
              <a:rPr lang="it-IT" i="1" dirty="0" smtClean="0"/>
              <a:t>Anna, 15 anni «.......... </a:t>
            </a:r>
            <a:r>
              <a:rPr lang="it-IT" i="1" dirty="0"/>
              <a:t>quando mi tocco e provo a toccarmi sento che non mi appartengo e che il corpo che esprimo è solo abitato e non lo riconosco come il </a:t>
            </a:r>
            <a:r>
              <a:rPr lang="it-IT" i="1" dirty="0" smtClean="0"/>
              <a:t>mio».</a:t>
            </a:r>
            <a:endParaRPr lang="it-IT" i="1" dirty="0"/>
          </a:p>
        </p:txBody>
      </p:sp>
      <p:sp>
        <p:nvSpPr>
          <p:cNvPr id="3" name="Rettangolo 2"/>
          <p:cNvSpPr/>
          <p:nvPr/>
        </p:nvSpPr>
        <p:spPr>
          <a:xfrm>
            <a:off x="539552" y="1988840"/>
            <a:ext cx="7200800" cy="2308324"/>
          </a:xfrm>
          <a:prstGeom prst="rect">
            <a:avLst/>
          </a:prstGeom>
        </p:spPr>
        <p:txBody>
          <a:bodyPr wrap="square">
            <a:spAutoFit/>
          </a:bodyPr>
          <a:lstStyle/>
          <a:p>
            <a:pPr algn="ctr"/>
            <a:r>
              <a:rPr lang="it-IT" dirty="0"/>
              <a:t>Per J.P. Sartre, il corpo </a:t>
            </a:r>
            <a:r>
              <a:rPr lang="it-IT" dirty="0" smtClean="0"/>
              <a:t>è</a:t>
            </a:r>
          </a:p>
          <a:p>
            <a:pPr algn="ctr"/>
            <a:r>
              <a:rPr lang="it-IT" dirty="0" smtClean="0"/>
              <a:t> </a:t>
            </a:r>
            <a:r>
              <a:rPr lang="it-IT" b="1" dirty="0">
                <a:solidFill>
                  <a:srgbClr val="FF0000"/>
                </a:solidFill>
              </a:rPr>
              <a:t>l'esperienza del passato che affiora nel presente della percezione e della coscienza</a:t>
            </a:r>
            <a:r>
              <a:rPr lang="it-IT" dirty="0"/>
              <a:t>, </a:t>
            </a:r>
            <a:endParaRPr lang="it-IT" dirty="0" smtClean="0"/>
          </a:p>
          <a:p>
            <a:pPr algn="ctr"/>
            <a:r>
              <a:rPr lang="it-IT" dirty="0" smtClean="0"/>
              <a:t>un </a:t>
            </a:r>
            <a:r>
              <a:rPr lang="it-IT" dirty="0"/>
              <a:t>corpo soggetto, espressione diretta dell'Io; </a:t>
            </a:r>
            <a:endParaRPr lang="it-IT" dirty="0" smtClean="0"/>
          </a:p>
          <a:p>
            <a:pPr algn="ctr"/>
            <a:r>
              <a:rPr lang="it-IT" dirty="0" smtClean="0"/>
              <a:t>il </a:t>
            </a:r>
            <a:r>
              <a:rPr lang="it-IT" dirty="0"/>
              <a:t>corpo è pertanto l'unico vero oggetto psichico, il solo oggetto psichico. </a:t>
            </a:r>
            <a:endParaRPr lang="it-IT" dirty="0" smtClean="0"/>
          </a:p>
          <a:p>
            <a:pPr algn="ctr"/>
            <a:r>
              <a:rPr lang="it-IT" dirty="0" smtClean="0"/>
              <a:t>…. quando </a:t>
            </a:r>
            <a:r>
              <a:rPr lang="it-IT" dirty="0"/>
              <a:t>rifletto sul mio corpo e tento di oggettivarlo, in realtà rifletto su me stesso .</a:t>
            </a:r>
          </a:p>
        </p:txBody>
      </p:sp>
      <p:sp>
        <p:nvSpPr>
          <p:cNvPr id="4" name="Rettangolo 3"/>
          <p:cNvSpPr/>
          <p:nvPr/>
        </p:nvSpPr>
        <p:spPr>
          <a:xfrm>
            <a:off x="683568" y="5084296"/>
            <a:ext cx="7056784" cy="1200329"/>
          </a:xfrm>
          <a:prstGeom prst="rect">
            <a:avLst/>
          </a:prstGeom>
          <a:solidFill>
            <a:srgbClr val="FFFFFF"/>
          </a:solidFill>
        </p:spPr>
        <p:txBody>
          <a:bodyPr wrap="square">
            <a:spAutoFit/>
          </a:bodyPr>
          <a:lstStyle/>
          <a:p>
            <a:r>
              <a:rPr lang="it-IT" sz="2400" dirty="0"/>
              <a:t>Il corpo-proprio mette in relazione </a:t>
            </a:r>
            <a:r>
              <a:rPr lang="it-IT" sz="2400" b="1" dirty="0">
                <a:solidFill>
                  <a:srgbClr val="FF0000"/>
                </a:solidFill>
              </a:rPr>
              <a:t>la temporalità dell'esistenza </a:t>
            </a:r>
            <a:r>
              <a:rPr lang="it-IT" sz="2400" dirty="0"/>
              <a:t>e ripropone la coscienza del corpo come esperienza dell'esistere nel mondo.</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9626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srcRect/>
          <a:stretch>
            <a:fillRect/>
          </a:stretch>
        </p:blipFill>
        <p:spPr bwMode="auto">
          <a:xfrm>
            <a:off x="142844" y="142852"/>
            <a:ext cx="4000528" cy="2954236"/>
          </a:xfrm>
          <a:prstGeom prst="rect">
            <a:avLst/>
          </a:prstGeom>
          <a:noFill/>
          <a:ln w="9525">
            <a:noFill/>
            <a:miter lim="800000"/>
            <a:headEnd/>
            <a:tailEnd/>
          </a:ln>
          <a:effectLst/>
        </p:spPr>
      </p:pic>
      <p:pic>
        <p:nvPicPr>
          <p:cNvPr id="107523" name="Picture 3"/>
          <p:cNvPicPr>
            <a:picLocks noChangeAspect="1" noChangeArrowheads="1"/>
          </p:cNvPicPr>
          <p:nvPr/>
        </p:nvPicPr>
        <p:blipFill>
          <a:blip r:embed="rId3"/>
          <a:srcRect/>
          <a:stretch>
            <a:fillRect/>
          </a:stretch>
        </p:blipFill>
        <p:spPr bwMode="auto">
          <a:xfrm>
            <a:off x="5286380" y="3929698"/>
            <a:ext cx="3714776" cy="2785450"/>
          </a:xfrm>
          <a:prstGeom prst="rect">
            <a:avLst/>
          </a:prstGeom>
          <a:noFill/>
          <a:ln w="9525">
            <a:noFill/>
            <a:miter lim="800000"/>
            <a:headEnd/>
            <a:tailEnd/>
          </a:ln>
          <a:effectLst/>
        </p:spPr>
      </p:pic>
      <p:sp>
        <p:nvSpPr>
          <p:cNvPr id="4" name="CasellaDiTesto 3"/>
          <p:cNvSpPr txBox="1"/>
          <p:nvPr/>
        </p:nvSpPr>
        <p:spPr>
          <a:xfrm>
            <a:off x="4817664" y="764704"/>
            <a:ext cx="3714776" cy="1446550"/>
          </a:xfrm>
          <a:prstGeom prst="rect">
            <a:avLst/>
          </a:prstGeom>
          <a:noFill/>
        </p:spPr>
        <p:txBody>
          <a:bodyPr wrap="square" rtlCol="0">
            <a:spAutoFit/>
          </a:bodyPr>
          <a:lstStyle/>
          <a:p>
            <a:pPr algn="ctr"/>
            <a:r>
              <a:rPr lang="it-IT" sz="4400" dirty="0" smtClean="0">
                <a:solidFill>
                  <a:srgbClr val="FF0000"/>
                </a:solidFill>
              </a:rPr>
              <a:t>Allo specchio</a:t>
            </a:r>
            <a:endParaRPr lang="it-IT" sz="4400" dirty="0">
              <a:solidFill>
                <a:srgbClr val="FF0000"/>
              </a:solidFill>
            </a:endParaRPr>
          </a:p>
        </p:txBody>
      </p:sp>
      <p:sp>
        <p:nvSpPr>
          <p:cNvPr id="5" name="CasellaDiTesto 4"/>
          <p:cNvSpPr txBox="1"/>
          <p:nvPr/>
        </p:nvSpPr>
        <p:spPr>
          <a:xfrm>
            <a:off x="357158" y="4731261"/>
            <a:ext cx="3714776" cy="769441"/>
          </a:xfrm>
          <a:prstGeom prst="rect">
            <a:avLst/>
          </a:prstGeom>
          <a:noFill/>
        </p:spPr>
        <p:txBody>
          <a:bodyPr wrap="square" rtlCol="0">
            <a:spAutoFit/>
          </a:bodyPr>
          <a:lstStyle/>
          <a:p>
            <a:pPr algn="ctr"/>
            <a:r>
              <a:rPr lang="it-IT" sz="4400" dirty="0" smtClean="0">
                <a:solidFill>
                  <a:srgbClr val="FF0000"/>
                </a:solidFill>
              </a:rPr>
              <a:t>Chi sono?</a:t>
            </a:r>
          </a:p>
        </p:txBody>
      </p:sp>
      <p:sp>
        <p:nvSpPr>
          <p:cNvPr id="59393" name="Rectangle 1"/>
          <p:cNvSpPr>
            <a:spLocks noChangeArrowheads="1"/>
          </p:cNvSpPr>
          <p:nvPr/>
        </p:nvSpPr>
        <p:spPr bwMode="auto">
          <a:xfrm>
            <a:off x="71406" y="2583603"/>
            <a:ext cx="9001156" cy="163121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1" u="none" strike="noStrike" cap="none" normalizeH="0" baseline="0" dirty="0" smtClean="0">
                <a:ln>
                  <a:noFill/>
                </a:ln>
                <a:solidFill>
                  <a:srgbClr val="333132"/>
                </a:solidFill>
                <a:effectLst/>
                <a:latin typeface="Arial" pitchFamily="34" charset="0"/>
                <a:ea typeface="Times New Roman" pitchFamily="18" charset="0"/>
                <a:cs typeface="Arial" pitchFamily="34" charset="0"/>
              </a:rPr>
              <a:t>Cosa vedo allo specchio?</a:t>
            </a:r>
          </a:p>
          <a:p>
            <a:pPr marL="342900" marR="0" lvl="0" indent="-342900" algn="ctr" defTabSz="914400" rtl="0" eaLnBrk="1" fontAlgn="base" latinLnBrk="0" hangingPunct="1">
              <a:lnSpc>
                <a:spcPct val="100000"/>
              </a:lnSpc>
              <a:spcBef>
                <a:spcPct val="0"/>
              </a:spcBef>
              <a:spcAft>
                <a:spcPct val="0"/>
              </a:spcAft>
              <a:buClrTx/>
              <a:buSzTx/>
              <a:buFont typeface="Arial" pitchFamily="34" charset="0"/>
              <a:buChar char="•"/>
              <a:tabLst/>
            </a:pPr>
            <a:r>
              <a:rPr lang="it-IT" sz="2000" i="1" dirty="0" smtClean="0">
                <a:solidFill>
                  <a:srgbClr val="333132"/>
                </a:solidFill>
                <a:latin typeface="Arial" pitchFamily="34" charset="0"/>
                <a:cs typeface="Arial" pitchFamily="34" charset="0"/>
              </a:rPr>
              <a:t>Tutti i miei cambiamenti, e spesso non mi piacciono.</a:t>
            </a:r>
          </a:p>
          <a:p>
            <a:pPr marL="342900" marR="0" lvl="0" indent="-342900" algn="ctr" defTabSz="914400" rtl="0" eaLnBrk="1" fontAlgn="base" latinLnBrk="0" hangingPunct="1">
              <a:lnSpc>
                <a:spcPct val="100000"/>
              </a:lnSpc>
              <a:spcBef>
                <a:spcPct val="0"/>
              </a:spcBef>
              <a:spcAft>
                <a:spcPct val="0"/>
              </a:spcAft>
              <a:buClrTx/>
              <a:buSzTx/>
              <a:buFont typeface="Arial" pitchFamily="34" charset="0"/>
              <a:buChar char="•"/>
              <a:tabLst/>
            </a:pPr>
            <a:r>
              <a:rPr lang="it-IT" sz="2000" i="1" dirty="0" smtClean="0">
                <a:solidFill>
                  <a:srgbClr val="333132"/>
                </a:solidFill>
                <a:latin typeface="Arial" pitchFamily="34" charset="0"/>
                <a:cs typeface="Arial" pitchFamily="34" charset="0"/>
              </a:rPr>
              <a:t>Che divento maschio o femmina. Fa paura … ma anche molto interessante</a:t>
            </a:r>
          </a:p>
          <a:p>
            <a:pPr marL="342900" marR="0" lvl="0" indent="-342900" algn="ctr" defTabSz="914400" rtl="0" eaLnBrk="1" fontAlgn="base" latinLnBrk="0" hangingPunct="1">
              <a:lnSpc>
                <a:spcPct val="100000"/>
              </a:lnSpc>
              <a:spcBef>
                <a:spcPct val="0"/>
              </a:spcBef>
              <a:spcAft>
                <a:spcPct val="0"/>
              </a:spcAft>
              <a:buClrTx/>
              <a:buSzTx/>
              <a:buFont typeface="Arial" pitchFamily="34" charset="0"/>
              <a:buChar char="•"/>
              <a:tabLst/>
            </a:pPr>
            <a:r>
              <a:rPr kumimoji="0" lang="it-IT" sz="2000" b="0" i="1" u="none" strike="noStrike" cap="none" normalizeH="0" baseline="0" dirty="0" smtClean="0">
                <a:ln>
                  <a:noFill/>
                </a:ln>
                <a:solidFill>
                  <a:srgbClr val="333132"/>
                </a:solidFill>
                <a:effectLst/>
                <a:latin typeface="Arial" pitchFamily="34" charset="0"/>
                <a:cs typeface="Arial" pitchFamily="34" charset="0"/>
              </a:rPr>
              <a:t>Maschio</a:t>
            </a:r>
            <a:r>
              <a:rPr kumimoji="0" lang="it-IT" sz="2000" b="0" i="1" u="none" strike="noStrike" cap="none" normalizeH="0" dirty="0" smtClean="0">
                <a:ln>
                  <a:noFill/>
                </a:ln>
                <a:solidFill>
                  <a:srgbClr val="333132"/>
                </a:solidFill>
                <a:effectLst/>
                <a:latin typeface="Arial" pitchFamily="34" charset="0"/>
                <a:cs typeface="Arial" pitchFamily="34" charset="0"/>
              </a:rPr>
              <a:t> </a:t>
            </a:r>
            <a:r>
              <a:rPr lang="it-IT" sz="2000" i="1" dirty="0">
                <a:solidFill>
                  <a:srgbClr val="333132"/>
                </a:solidFill>
                <a:latin typeface="Arial" pitchFamily="34" charset="0"/>
                <a:cs typeface="Arial" pitchFamily="34" charset="0"/>
              </a:rPr>
              <a:t> </a:t>
            </a:r>
            <a:r>
              <a:rPr lang="it-IT" sz="2000" i="1" dirty="0" smtClean="0">
                <a:solidFill>
                  <a:srgbClr val="333132"/>
                </a:solidFill>
                <a:latin typeface="Arial" pitchFamily="34" charset="0"/>
                <a:cs typeface="Arial" pitchFamily="34" charset="0"/>
              </a:rPr>
              <a:t>come mio padre?!!    Femmina come </a:t>
            </a:r>
            <a:r>
              <a:rPr kumimoji="0" lang="it-IT" sz="2000" b="0" i="1" u="none" strike="noStrike" cap="none" normalizeH="0" dirty="0" smtClean="0">
                <a:ln>
                  <a:noFill/>
                </a:ln>
                <a:solidFill>
                  <a:srgbClr val="333132"/>
                </a:solidFill>
                <a:effectLst/>
                <a:latin typeface="Arial" pitchFamily="34" charset="0"/>
                <a:cs typeface="Arial" pitchFamily="34" charset="0"/>
              </a:rPr>
              <a:t>mia madre?!!  ..Non so se questo mi piace, io vorrei essere </a:t>
            </a:r>
            <a:r>
              <a:rPr kumimoji="0" lang="it-IT" sz="2000" b="1" i="1" u="none" strike="noStrike" cap="none" normalizeH="0" dirty="0" smtClean="0">
                <a:ln>
                  <a:noFill/>
                </a:ln>
                <a:solidFill>
                  <a:srgbClr val="333132"/>
                </a:solidFill>
                <a:effectLst/>
                <a:latin typeface="Arial" pitchFamily="34" charset="0"/>
                <a:cs typeface="Arial" pitchFamily="34" charset="0"/>
              </a:rPr>
              <a:t>DIVERSO DA LORO</a:t>
            </a:r>
            <a:endParaRPr kumimoji="0" lang="it-IT" sz="20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2244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CasellaDiTesto 2"/>
          <p:cNvSpPr txBox="1"/>
          <p:nvPr/>
        </p:nvSpPr>
        <p:spPr bwMode="auto">
          <a:xfrm>
            <a:off x="179512" y="260648"/>
            <a:ext cx="8856984" cy="6463308"/>
          </a:xfrm>
          <a:prstGeom prst="rect">
            <a:avLst/>
          </a:prstGeom>
          <a:noFill/>
          <a:ln w="9525">
            <a:noFill/>
            <a:miter lim="800000"/>
            <a:headEnd/>
            <a:tailEnd/>
          </a:ln>
        </p:spPr>
        <p:txBody>
          <a:bodyPr wrap="square" rtlCol="0">
            <a:spAutoFit/>
          </a:bodyPr>
          <a:lstStyle/>
          <a:p>
            <a:pPr algn="ctr"/>
            <a:r>
              <a:rPr lang="it-IT" b="1" dirty="0"/>
              <a:t>GENITORI A CUI SI ASSOMIGLIA, SI VUOLE ASSOMIGLIARE, SI VUOLE ESSERE DIVERSI</a:t>
            </a:r>
          </a:p>
          <a:p>
            <a:r>
              <a:rPr lang="it-IT" i="1" dirty="0"/>
              <a:t> </a:t>
            </a:r>
          </a:p>
          <a:p>
            <a:r>
              <a:rPr lang="it-IT" i="1" dirty="0"/>
              <a:t>Cosa vedono i vostri figli allo specchio? </a:t>
            </a:r>
          </a:p>
          <a:p>
            <a:r>
              <a:rPr lang="it-IT" dirty="0"/>
              <a:t> </a:t>
            </a:r>
          </a:p>
          <a:p>
            <a:r>
              <a:rPr lang="it-IT" b="1" u="sng" dirty="0">
                <a:solidFill>
                  <a:srgbClr val="FF0000"/>
                </a:solidFill>
              </a:rPr>
              <a:t>DISTANZIARSI</a:t>
            </a:r>
          </a:p>
          <a:p>
            <a:r>
              <a:rPr lang="it-IT" dirty="0"/>
              <a:t>Se il genitore adottivo tenderebbe a sottolineare l’uguaglianza (è come me sensibile, è come suo padre testardo ….), l’adolescente per sua indole invece è disturbato da un essere simile, ha bisogno di distanziarsi, e </a:t>
            </a:r>
            <a:r>
              <a:rPr lang="it-IT" b="1" u="sng" dirty="0"/>
              <a:t>lo specchio lo facilita perché gli dice ‘sei diverso da loro’</a:t>
            </a:r>
            <a:r>
              <a:rPr lang="it-IT" dirty="0"/>
              <a:t>.</a:t>
            </a:r>
          </a:p>
          <a:p>
            <a:r>
              <a:rPr lang="it-IT" dirty="0"/>
              <a:t> </a:t>
            </a:r>
          </a:p>
          <a:p>
            <a:pPr algn="ctr"/>
            <a:r>
              <a:rPr lang="it-IT" dirty="0"/>
              <a:t> </a:t>
            </a:r>
            <a:r>
              <a:rPr lang="it-IT" i="1" dirty="0" smtClean="0">
                <a:solidFill>
                  <a:srgbClr val="FF0000"/>
                </a:solidFill>
              </a:rPr>
              <a:t>«non </a:t>
            </a:r>
            <a:r>
              <a:rPr lang="it-IT" i="1" dirty="0">
                <a:solidFill>
                  <a:srgbClr val="FF0000"/>
                </a:solidFill>
              </a:rPr>
              <a:t>mi piace essere come te, io sono unico!’ e nell’essere unico decido io a chi appartenere, a chi </a:t>
            </a:r>
            <a:r>
              <a:rPr lang="it-IT" i="1" dirty="0" smtClean="0">
                <a:solidFill>
                  <a:srgbClr val="FF0000"/>
                </a:solidFill>
              </a:rPr>
              <a:t>assomigliare»</a:t>
            </a:r>
            <a:endParaRPr lang="it-IT" i="1" dirty="0">
              <a:solidFill>
                <a:srgbClr val="FF0000"/>
              </a:solidFill>
            </a:endParaRPr>
          </a:p>
          <a:p>
            <a:r>
              <a:rPr lang="it-IT" dirty="0"/>
              <a:t> </a:t>
            </a:r>
          </a:p>
          <a:p>
            <a:r>
              <a:rPr lang="it-IT" dirty="0"/>
              <a:t>Mettendo ad esempio una divisa </a:t>
            </a:r>
          </a:p>
          <a:p>
            <a:pPr algn="ctr"/>
            <a:r>
              <a:rPr lang="it-IT" dirty="0">
                <a:solidFill>
                  <a:srgbClr val="FF0000"/>
                </a:solidFill>
              </a:rPr>
              <a:t>(</a:t>
            </a:r>
            <a:r>
              <a:rPr lang="it-IT" i="1" dirty="0">
                <a:solidFill>
                  <a:srgbClr val="FF0000"/>
                </a:solidFill>
              </a:rPr>
              <a:t>Miguel con il cappuccio della tuta in testa e sopra il cappello, calato sugli occhi … rap di strada, tatuaggi, </a:t>
            </a:r>
            <a:r>
              <a:rPr lang="it-IT" i="1" dirty="0" smtClean="0">
                <a:solidFill>
                  <a:srgbClr val="FF0000"/>
                </a:solidFill>
              </a:rPr>
              <a:t>piercing</a:t>
            </a:r>
            <a:r>
              <a:rPr lang="it-IT" dirty="0"/>
              <a:t>)</a:t>
            </a:r>
          </a:p>
          <a:p>
            <a:r>
              <a:rPr lang="it-IT" b="1" dirty="0" smtClean="0"/>
              <a:t>NUOVE APPARTENENZE</a:t>
            </a:r>
            <a:r>
              <a:rPr lang="it-IT" dirty="0"/>
              <a:t>, </a:t>
            </a:r>
            <a:r>
              <a:rPr lang="it-IT" dirty="0" smtClean="0"/>
              <a:t>scelte da </a:t>
            </a:r>
            <a:r>
              <a:rPr lang="it-IT" dirty="0"/>
              <a:t>me, a volte l’opposto di te</a:t>
            </a:r>
          </a:p>
          <a:p>
            <a:r>
              <a:rPr lang="it-IT" dirty="0"/>
              <a:t>Anche mediante </a:t>
            </a:r>
            <a:r>
              <a:rPr lang="it-IT" b="1" u="sng" dirty="0"/>
              <a:t>un'identificazione con persone rifiutate dalla società,</a:t>
            </a:r>
            <a:r>
              <a:rPr lang="it-IT" dirty="0"/>
              <a:t> avviandosi così a comportamenti devianti (D'Andrea e </a:t>
            </a:r>
            <a:r>
              <a:rPr lang="it-IT" dirty="0" err="1"/>
              <a:t>Gleijeses</a:t>
            </a:r>
            <a:r>
              <a:rPr lang="it-IT" dirty="0"/>
              <a:t>, 2000).</a:t>
            </a:r>
          </a:p>
          <a:p>
            <a:r>
              <a:rPr lang="it-IT" dirty="0"/>
              <a:t> </a:t>
            </a:r>
          </a:p>
          <a:p>
            <a:pPr lvl="0"/>
            <a:r>
              <a:rPr lang="it-IT" b="1" dirty="0">
                <a:solidFill>
                  <a:srgbClr val="FF0000"/>
                </a:solidFill>
              </a:rPr>
              <a:t>OPPOSTO DI TE, DIVERSO DA TE </a:t>
            </a:r>
          </a:p>
          <a:p>
            <a:pPr lvl="0"/>
            <a:r>
              <a:rPr lang="it-IT" b="1" dirty="0">
                <a:solidFill>
                  <a:srgbClr val="FF0000"/>
                </a:solidFill>
              </a:rPr>
              <a:t>MA UGUALE O DIVERSO DAI GENITORI NATURALI?</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05344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to">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txDef>
      <a:spPr bwMode="auto">
        <a:noFill/>
        <a:ln w="9525">
          <a:noFill/>
          <a:miter lim="800000"/>
          <a:headEnd/>
          <a:tailEnd/>
        </a:ln>
      </a:spPr>
      <a:bodyPr>
        <a:spAutoFit/>
      </a:bodyPr>
      <a:lstStyle>
        <a:defPPr algn="ctr">
          <a:defRPr sz="2400" dirty="0">
            <a:solidFill>
              <a:srgbClr val="002060"/>
            </a:solidFill>
          </a:defRPr>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2857</TotalTime>
  <Words>5274</Words>
  <Application>Microsoft Macintosh PowerPoint</Application>
  <PresentationFormat>Presentazione su schermo (4:3)</PresentationFormat>
  <Paragraphs>507</Paragraphs>
  <Slides>68</Slides>
  <Notes>1</Notes>
  <HiddenSlides>0</HiddenSlides>
  <MMClips>0</MMClips>
  <ScaleCrop>false</ScaleCrop>
  <HeadingPairs>
    <vt:vector size="4" baseType="variant">
      <vt:variant>
        <vt:lpstr>Modello struttura</vt:lpstr>
      </vt:variant>
      <vt:variant>
        <vt:i4>1</vt:i4>
      </vt:variant>
      <vt:variant>
        <vt:lpstr>Titoli diapositive</vt:lpstr>
      </vt:variant>
      <vt:variant>
        <vt:i4>68</vt:i4>
      </vt:variant>
    </vt:vector>
  </HeadingPairs>
  <TitlesOfParts>
    <vt:vector size="69" baseType="lpstr">
      <vt:lpstr>Mito</vt:lpstr>
      <vt:lpstr>Diapositiva 1</vt:lpstr>
      <vt:lpstr>Adolescenza:  il tempo del disordine    </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Adolescenza  … sospesi ….   tra un prima ed un dopo  tra un passato ed un presente  a volte in difficolta’ ad immaginarsi un futuro</vt:lpstr>
      <vt:lpstr>Diapositiva 20</vt:lpstr>
      <vt:lpstr>Diapositiva 21</vt:lpstr>
      <vt:lpstr>Diapositiva 22</vt:lpstr>
      <vt:lpstr>Diapositiva 23</vt:lpstr>
      <vt:lpstr>E Se il tempo … fosse stato fermo  fino a quel momento,  e non da li’ in poi?</vt:lpstr>
      <vt:lpstr>A volte HANNO una VERA  ‘repulsione’ per l’apprendimento</vt:lpstr>
      <vt:lpstr>Diapositiva 26</vt:lpstr>
      <vt:lpstr>Diapositiva 27</vt:lpstr>
      <vt:lpstr> normale  ……   disordine </vt:lpstr>
      <vt:lpstr>Diapositiva 29</vt:lpstr>
      <vt:lpstr>Diapositiva 30</vt:lpstr>
      <vt:lpstr>Diapositiva 31</vt:lpstr>
      <vt:lpstr>Il compito di separazione,  caratteristico di questa tappa evolutiva, ed il raggiungimento della propria autonomia</vt:lpstr>
      <vt:lpstr>In un continuo ‘gioco’  di  ….. separazione impossibile</vt:lpstr>
      <vt:lpstr>Chi si lamenta del disordine? Chi lo mette a posto (o fa che sia messo a posto?) …..  la madre  riflessioni sul ruolo del padre</vt:lpstr>
      <vt:lpstr>Diapositiva 35</vt:lpstr>
      <vt:lpstr>Diapositiva 36</vt:lpstr>
      <vt:lpstr>Diapositiva 37</vt:lpstr>
      <vt:lpstr>Diapositiva 38</vt:lpstr>
      <vt:lpstr>Diapositiva 39</vt:lpstr>
      <vt:lpstr>Diapositiva 40</vt:lpstr>
      <vt:lpstr>Raccontare(rsi) la propria storia</vt:lpstr>
      <vt:lpstr>NELLA CAMERA ERA Tutto all’aria, perche’ cercavo  qualCosa che non c’è …  una copia dei documenti dell’adozione.  Le verita’ difficili da raccontare …. </vt:lpstr>
      <vt:lpstr>Diapositiva 43</vt:lpstr>
      <vt:lpstr>MILAN KUNDERA,  La vita è altrove</vt:lpstr>
      <vt:lpstr>Diapositiva 45</vt:lpstr>
      <vt:lpstr>Diapositiva 46</vt:lpstr>
      <vt:lpstr>Diapositiva 47</vt:lpstr>
      <vt:lpstr>Diapositiva 48</vt:lpstr>
      <vt:lpstr>Diapositiva 49</vt:lpstr>
      <vt:lpstr>Genitori Aggrediti  E …. cercati</vt:lpstr>
      <vt:lpstr>Contenere la rabbia   Tollerare l’espressione del conflitto</vt:lpstr>
      <vt:lpstr>Diapositiva 52</vt:lpstr>
      <vt:lpstr>Diapositiva 53</vt:lpstr>
      <vt:lpstr>Diapositiva 54</vt:lpstr>
      <vt:lpstr>Diapositiva 55</vt:lpstr>
      <vt:lpstr>Tu sei migliore di quello che pensi di essere!!</vt:lpstr>
      <vt:lpstr>Essere guardati ‘con amore’</vt:lpstr>
      <vt:lpstr>Ideale dell’io</vt:lpstr>
      <vt:lpstr>     ABBIAMO GIA’ DETTO: Chi ci ama davvero diventa profeta di noi stessi: affermando il nostro meglio (che è comprensivo dei limiti) ci spinge a raggiungere la nostra altezza e quindi in qualche maniera ci fa diventare – nel tempo – “il meglio” di noi stessi  Le favole raccontano di rospi trasformati in uomini re(g)ali, con un bacio.   Solo l’amore che ci guarda può farci scoprire la nostra re(g)ale bellezza. </vt:lpstr>
      <vt:lpstr>Diapositiva 60</vt:lpstr>
      <vt:lpstr>Diapositiva 61</vt:lpstr>
      <vt:lpstr>Diapositiva 62</vt:lpstr>
      <vt:lpstr>Diapositiva 63</vt:lpstr>
      <vt:lpstr>Diapositiva 64</vt:lpstr>
      <vt:lpstr>La pazienza   soccorre la collera e riporta ordine nella psiche</vt:lpstr>
      <vt:lpstr>Diapositiva 66</vt:lpstr>
      <vt:lpstr>Diapositiva 67</vt:lpstr>
      <vt:lpstr>Diapositiva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Adolescenza:  il tempo del disordine,  Alla ricerca di un posto nel cuore.</dc:title>
  <dc:creator>Alessandro</dc:creator>
  <cp:lastModifiedBy>Giancarlo Cilo</cp:lastModifiedBy>
  <cp:revision>169</cp:revision>
  <dcterms:created xsi:type="dcterms:W3CDTF">2014-05-19T10:21:47Z</dcterms:created>
  <dcterms:modified xsi:type="dcterms:W3CDTF">2014-05-19T10:22:29Z</dcterms:modified>
</cp:coreProperties>
</file>